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_rels/presentation.xml.rels" ContentType="application/vnd.openxmlformats-package.relationships+xml"/>
  <Override PartName="/ppt/media/image29.png" ContentType="image/png"/>
  <Override PartName="/ppt/media/image11.png" ContentType="image/png"/>
  <Override PartName="/ppt/media/image2.png" ContentType="image/png"/>
  <Override PartName="/ppt/media/image30.jpeg" ContentType="image/jpeg"/>
  <Override PartName="/ppt/media/image7.png" ContentType="image/png"/>
  <Override PartName="/ppt/media/image16.png" ContentType="image/png"/>
  <Override PartName="/ppt/media/image17.png" ContentType="image/png"/>
  <Override PartName="/ppt/media/image8.png" ContentType="image/png"/>
  <Override PartName="/ppt/media/image3.png" ContentType="image/png"/>
  <Override PartName="/ppt/media/image12.png" ContentType="image/png"/>
  <Override PartName="/ppt/media/image18.png" ContentType="image/png"/>
  <Override PartName="/ppt/media/image20.png" ContentType="image/png"/>
  <Override PartName="/ppt/media/image9.png" ContentType="image/png"/>
  <Override PartName="/ppt/media/image4.png" ContentType="image/png"/>
  <Override PartName="/ppt/media/image13.png" ContentType="image/png"/>
  <Override PartName="/ppt/media/image10.png" ContentType="image/png"/>
  <Override PartName="/ppt/media/image1.png" ContentType="image/png"/>
  <Override PartName="/ppt/media/image6.png" ContentType="image/png"/>
  <Override PartName="/ppt/media/image15.png" ContentType="image/png"/>
  <Override PartName="/ppt/media/image5.png" ContentType="image/png"/>
  <Override PartName="/ppt/media/image14.png" ContentType="image/png"/>
  <Override PartName="/ppt/media/image19.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_rels/slide52.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45.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62.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56.xml.rels" ContentType="application/vnd.openxmlformats-package.relationships+xml"/>
  <Override PartName="/ppt/slides/_rels/slide10.xml.rels" ContentType="application/vnd.openxmlformats-package.relationships+xml"/>
  <Override PartName="/ppt/slides/_rels/slide47.xml.rels" ContentType="application/vnd.openxmlformats-package.relationships+xml"/>
  <Override PartName="/ppt/slides/_rels/slide49.xml.rels" ContentType="application/vnd.openxmlformats-package.relationships+xml"/>
  <Override PartName="/ppt/slides/_rels/slide12.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48.xml.rels" ContentType="application/vnd.openxmlformats-package.relationships+xml"/>
  <Override PartName="/ppt/slides/_rels/slide17.xml.rels" ContentType="application/vnd.openxmlformats-package.relationships+xml"/>
  <Override PartName="/ppt/slides/_rels/slide54.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58.xml.rels" ContentType="application/vnd.openxmlformats-package.relationships+xml"/>
  <Override PartName="/ppt/slides/_rels/slide16.xml.rels" ContentType="application/vnd.openxmlformats-package.relationships+xml"/>
  <Override PartName="/ppt/slides/_rels/slide53.xml.rels" ContentType="application/vnd.openxmlformats-package.relationships+xml"/>
  <Override PartName="/ppt/slides/_rels/slide3.xml.rels" ContentType="application/vnd.openxmlformats-package.relationships+xml"/>
  <Override PartName="/ppt/slides/_rels/slide20.xml.rels" ContentType="application/vnd.openxmlformats-package.relationships+xml"/>
  <Override PartName="/ppt/slides/_rels/slide57.xml.rels" ContentType="application/vnd.openxmlformats-package.relationships+xml"/>
  <Override PartName="/ppt/slides/_rels/slide55.xml.rels" ContentType="application/vnd.openxmlformats-package.relationships+xml"/>
  <Override PartName="/ppt/slides/_rels/slide18.xml.rels" ContentType="application/vnd.openxmlformats-package.relationships+xml"/>
  <Override PartName="/ppt/slides/_rels/slide60.xml.rels" ContentType="application/vnd.openxmlformats-package.relationships+xml"/>
  <Override PartName="/ppt/slides/_rels/slide15.xml.rels" ContentType="application/vnd.openxmlformats-package.relationships+xml"/>
  <Override PartName="/ppt/slides/_rels/slide61.xml.rels" ContentType="application/vnd.openxmlformats-package.relationships+xml"/>
  <Override PartName="/ppt/slides/_rels/slide19.xml.rels" ContentType="application/vnd.openxmlformats-package.relationships+xml"/>
  <Override PartName="/ppt/slides/_rels/slide63.xml.rels" ContentType="application/vnd.openxmlformats-package.relationships+xml"/>
  <Override PartName="/ppt/slides/_rels/slide14.xml.rels" ContentType="application/vnd.openxmlformats-package.relationships+xml"/>
  <Override PartName="/ppt/slides/_rels/slide1.xml.rels" ContentType="application/vnd.openxmlformats-package.relationships+xml"/>
  <Override PartName="/ppt/slides/_rels/slide29.xml.rels" ContentType="application/vnd.openxmlformats-package.relationships+xml"/>
  <Override PartName="/ppt/slides/_rels/slide6.xml.rels" ContentType="application/vnd.openxmlformats-package.relationships+xml"/>
  <Override PartName="/ppt/slides/_rels/slide23.xml.rels" ContentType="application/vnd.openxmlformats-package.relationships+xml"/>
  <Override PartName="/ppt/slides/_rels/slide7.xml.rels" ContentType="application/vnd.openxmlformats-package.relationships+xml"/>
  <Override PartName="/ppt/slides/_rels/slide24.xml.rels" ContentType="application/vnd.openxmlformats-package.relationships+xml"/>
  <Override PartName="/ppt/slides/_rels/slide5.xml.rels" ContentType="application/vnd.openxmlformats-package.relationships+xml"/>
  <Override PartName="/ppt/slides/_rels/slide22.xml.rels" ContentType="application/vnd.openxmlformats-package.relationships+xml"/>
  <Override PartName="/ppt/slides/_rels/slide59.xml.rels" ContentType="application/vnd.openxmlformats-package.relationships+xml"/>
  <Override PartName="/ppt/slides/_rels/slide13.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35.xml.rels" ContentType="application/vnd.openxmlformats-package.relationships+xml"/>
  <Override PartName="/ppt/slides/_rels/slide36.xml.rels" ContentType="application/vnd.openxmlformats-package.relationships+xml"/>
  <Override PartName="/ppt/slides/_rels/slide37.xml.rels" ContentType="application/vnd.openxmlformats-package.relationships+xml"/>
  <Override PartName="/ppt/slides/_rels/slide38.xml.rels" ContentType="application/vnd.openxmlformats-package.relationships+xml"/>
  <Override PartName="/ppt/slides/_rels/slide39.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48.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47.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46.xml" ContentType="application/vnd.openxmlformats-officedocument.presentationml.slide+xml"/>
  <Override PartName="/ppt/slides/slide1.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27.xml" ContentType="application/vnd.openxmlformats-officedocument.presentationml.slide+xml"/>
  <Override PartName="/ppt/slides/slide61.xml" ContentType="application/vnd.openxmlformats-officedocument.presentationml.slide+xml"/>
  <Override PartName="/ppt/slides/slide19.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29.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8">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30">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2">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4">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0C2D377-2C24-400F-ABA2-DBCEEC7BD42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2080" cy="561960"/>
          </a:xfrm>
          <a:prstGeom prst="rect">
            <a:avLst/>
          </a:prstGeom>
          <a:ln w="0">
            <a:noFill/>
          </a:ln>
        </p:spPr>
      </p:pic>
      <p:pic>
        <p:nvPicPr>
          <p:cNvPr id="4" name="Grafik 2" descr=""/>
          <p:cNvPicPr/>
          <p:nvPr/>
        </p:nvPicPr>
        <p:blipFill>
          <a:blip r:embed="rId3"/>
          <a:stretch/>
        </p:blipFill>
        <p:spPr>
          <a:xfrm>
            <a:off x="7430400" y="134640"/>
            <a:ext cx="3697920" cy="514080"/>
          </a:xfrm>
          <a:prstGeom prst="rect">
            <a:avLst/>
          </a:prstGeom>
          <a:ln w="0">
            <a:noFill/>
          </a:ln>
        </p:spPr>
      </p:pic>
      <p:sp>
        <p:nvSpPr>
          <p:cNvPr id="5" name="CustomShape 4"/>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820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 name="CustomShape 1"/>
          <p:cNvSpPr/>
          <p:nvPr/>
        </p:nvSpPr>
        <p:spPr>
          <a:xfrm>
            <a:off x="11444760" y="0"/>
            <a:ext cx="734400" cy="6843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1" name="CustomShape 2"/>
          <p:cNvSpPr/>
          <p:nvPr/>
        </p:nvSpPr>
        <p:spPr>
          <a:xfrm>
            <a:off x="11438640" y="6453360"/>
            <a:ext cx="751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C5A3FA4-F4D3-4F66-A82D-89A514A2181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 name="CustomShape 3"/>
          <p:cNvSpPr/>
          <p:nvPr/>
        </p:nvSpPr>
        <p:spPr>
          <a:xfrm>
            <a:off x="912240" y="1268280"/>
            <a:ext cx="9201240" cy="354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3" name="Picture 19" descr="Logo_TUC_de_RGB"/>
          <p:cNvPicPr/>
          <p:nvPr/>
        </p:nvPicPr>
        <p:blipFill>
          <a:blip r:embed="rId2"/>
          <a:stretch/>
        </p:blipFill>
        <p:spPr>
          <a:xfrm>
            <a:off x="0" y="0"/>
            <a:ext cx="3045240" cy="555120"/>
          </a:xfrm>
          <a:prstGeom prst="rect">
            <a:avLst/>
          </a:prstGeom>
          <a:ln w="0">
            <a:noFill/>
          </a:ln>
        </p:spPr>
      </p:pic>
      <p:pic>
        <p:nvPicPr>
          <p:cNvPr id="14" name="Grafik 2" descr=""/>
          <p:cNvPicPr/>
          <p:nvPr/>
        </p:nvPicPr>
        <p:blipFill>
          <a:blip r:embed="rId3"/>
          <a:stretch/>
        </p:blipFill>
        <p:spPr>
          <a:xfrm>
            <a:off x="7430400" y="134640"/>
            <a:ext cx="3691080" cy="507240"/>
          </a:xfrm>
          <a:prstGeom prst="rect">
            <a:avLst/>
          </a:prstGeom>
          <a:ln w="0">
            <a:noFill/>
          </a:ln>
        </p:spPr>
      </p:pic>
      <p:sp>
        <p:nvSpPr>
          <p:cNvPr id="15" name="CustomShape 4"/>
          <p:cNvSpPr/>
          <p:nvPr/>
        </p:nvSpPr>
        <p:spPr>
          <a:xfrm>
            <a:off x="11444760" y="0"/>
            <a:ext cx="734400" cy="6843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6" name="CustomShape 5"/>
          <p:cNvSpPr/>
          <p:nvPr/>
        </p:nvSpPr>
        <p:spPr>
          <a:xfrm>
            <a:off x="11438640" y="6453360"/>
            <a:ext cx="751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FC50831-46BF-406F-9B40-30D61572D96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 name="CustomShape 6"/>
          <p:cNvSpPr/>
          <p:nvPr/>
        </p:nvSpPr>
        <p:spPr>
          <a:xfrm>
            <a:off x="0" y="6642720"/>
            <a:ext cx="121762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 name="CustomShape 1"/>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1" name="CustomShape 2"/>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B4B33D8-DCBF-4CB5-A0CE-0A3D95B01CE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2" name="CustomShape 3"/>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3" name="Picture 19" descr="Logo_TUC_de_RGB"/>
          <p:cNvPicPr/>
          <p:nvPr/>
        </p:nvPicPr>
        <p:blipFill>
          <a:blip r:embed="rId2"/>
          <a:stretch/>
        </p:blipFill>
        <p:spPr>
          <a:xfrm>
            <a:off x="0" y="0"/>
            <a:ext cx="3052080" cy="561960"/>
          </a:xfrm>
          <a:prstGeom prst="rect">
            <a:avLst/>
          </a:prstGeom>
          <a:ln w="0">
            <a:noFill/>
          </a:ln>
        </p:spPr>
      </p:pic>
      <p:pic>
        <p:nvPicPr>
          <p:cNvPr id="24" name="Grafik 2" descr=""/>
          <p:cNvPicPr/>
          <p:nvPr/>
        </p:nvPicPr>
        <p:blipFill>
          <a:blip r:embed="rId3"/>
          <a:stretch/>
        </p:blipFill>
        <p:spPr>
          <a:xfrm>
            <a:off x="7430400" y="134640"/>
            <a:ext cx="3697920" cy="514080"/>
          </a:xfrm>
          <a:prstGeom prst="rect">
            <a:avLst/>
          </a:prstGeom>
          <a:ln w="0">
            <a:noFill/>
          </a:ln>
        </p:spPr>
      </p:pic>
      <p:sp>
        <p:nvSpPr>
          <p:cNvPr id="25" name="CustomShape 4"/>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6" name="CustomShape 5"/>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952A4F1-1666-4E38-892E-8D12A580C9E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 name="CustomShape 6"/>
          <p:cNvSpPr/>
          <p:nvPr/>
        </p:nvSpPr>
        <p:spPr>
          <a:xfrm>
            <a:off x="0" y="6642720"/>
            <a:ext cx="121820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 name="CustomShape 1"/>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1" name="CustomShape 2"/>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4423524-B5CE-4E75-8FFC-0B3B9FE8E6E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 name="CustomShape 3"/>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3" name="Picture 19" descr="Logo_TUC_de_RGB"/>
          <p:cNvPicPr/>
          <p:nvPr/>
        </p:nvPicPr>
        <p:blipFill>
          <a:blip r:embed="rId2"/>
          <a:stretch/>
        </p:blipFill>
        <p:spPr>
          <a:xfrm>
            <a:off x="0" y="0"/>
            <a:ext cx="3052080" cy="561960"/>
          </a:xfrm>
          <a:prstGeom prst="rect">
            <a:avLst/>
          </a:prstGeom>
          <a:ln w="0">
            <a:noFill/>
          </a:ln>
        </p:spPr>
      </p:pic>
      <p:pic>
        <p:nvPicPr>
          <p:cNvPr id="34" name="Grafik 2" descr=""/>
          <p:cNvPicPr/>
          <p:nvPr/>
        </p:nvPicPr>
        <p:blipFill>
          <a:blip r:embed="rId3"/>
          <a:stretch/>
        </p:blipFill>
        <p:spPr>
          <a:xfrm>
            <a:off x="7430400" y="134640"/>
            <a:ext cx="3697920" cy="514080"/>
          </a:xfrm>
          <a:prstGeom prst="rect">
            <a:avLst/>
          </a:prstGeom>
          <a:ln w="0">
            <a:noFill/>
          </a:ln>
        </p:spPr>
      </p:pic>
      <p:sp>
        <p:nvSpPr>
          <p:cNvPr id="35" name="CustomShape 4"/>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6" name="CustomShape 5"/>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D8B15C7-7A0E-4834-94C2-C295DEAD86C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7" name="CustomShape 6"/>
          <p:cNvSpPr/>
          <p:nvPr/>
        </p:nvSpPr>
        <p:spPr>
          <a:xfrm>
            <a:off x="0" y="6642720"/>
            <a:ext cx="121820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0" name="CustomShape 1"/>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1" name="CustomShape 2"/>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BBB4856-8B5F-4E2B-AA4F-77F89B94E2A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2" name="CustomShape 3"/>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43" name="Picture 19" descr="Logo_TUC_de_RGB"/>
          <p:cNvPicPr/>
          <p:nvPr/>
        </p:nvPicPr>
        <p:blipFill>
          <a:blip r:embed="rId2"/>
          <a:stretch/>
        </p:blipFill>
        <p:spPr>
          <a:xfrm>
            <a:off x="0" y="0"/>
            <a:ext cx="3052080" cy="561960"/>
          </a:xfrm>
          <a:prstGeom prst="rect">
            <a:avLst/>
          </a:prstGeom>
          <a:ln w="0">
            <a:noFill/>
          </a:ln>
        </p:spPr>
      </p:pic>
      <p:pic>
        <p:nvPicPr>
          <p:cNvPr id="44" name="Grafik 2" descr=""/>
          <p:cNvPicPr/>
          <p:nvPr/>
        </p:nvPicPr>
        <p:blipFill>
          <a:blip r:embed="rId3"/>
          <a:stretch/>
        </p:blipFill>
        <p:spPr>
          <a:xfrm>
            <a:off x="7430400" y="134640"/>
            <a:ext cx="3697920" cy="514080"/>
          </a:xfrm>
          <a:prstGeom prst="rect">
            <a:avLst/>
          </a:prstGeom>
          <a:ln w="0">
            <a:noFill/>
          </a:ln>
        </p:spPr>
      </p:pic>
      <p:sp>
        <p:nvSpPr>
          <p:cNvPr id="45" name="CustomShape 4"/>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6" name="CustomShape 5"/>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778FA96-CCB0-4688-B2F5-1735785149C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7" name="CustomShape 6"/>
          <p:cNvSpPr/>
          <p:nvPr/>
        </p:nvSpPr>
        <p:spPr>
          <a:xfrm>
            <a:off x="0" y="6642720"/>
            <a:ext cx="121820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0" name="CustomShape 1"/>
          <p:cNvSpPr/>
          <p:nvPr/>
        </p:nvSpPr>
        <p:spPr>
          <a:xfrm>
            <a:off x="11444760" y="0"/>
            <a:ext cx="721080" cy="6829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1" name="CustomShape 2"/>
          <p:cNvSpPr/>
          <p:nvPr/>
        </p:nvSpPr>
        <p:spPr>
          <a:xfrm>
            <a:off x="11438640" y="6453360"/>
            <a:ext cx="7380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9572D89-CE7B-432E-A8F9-CCC7B97F330E}"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52" name="CustomShape 3"/>
          <p:cNvSpPr/>
          <p:nvPr/>
        </p:nvSpPr>
        <p:spPr>
          <a:xfrm>
            <a:off x="912240" y="1268280"/>
            <a:ext cx="9187920" cy="341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3" name="Picture 19" descr="Logo_TUC_de_RGB"/>
          <p:cNvPicPr/>
          <p:nvPr/>
        </p:nvPicPr>
        <p:blipFill>
          <a:blip r:embed="rId2"/>
          <a:stretch/>
        </p:blipFill>
        <p:spPr>
          <a:xfrm>
            <a:off x="0" y="0"/>
            <a:ext cx="3031920" cy="541800"/>
          </a:xfrm>
          <a:prstGeom prst="rect">
            <a:avLst/>
          </a:prstGeom>
          <a:ln w="0">
            <a:noFill/>
          </a:ln>
        </p:spPr>
      </p:pic>
      <p:pic>
        <p:nvPicPr>
          <p:cNvPr id="54" name="Grafik 2" descr=""/>
          <p:cNvPicPr/>
          <p:nvPr/>
        </p:nvPicPr>
        <p:blipFill>
          <a:blip r:embed="rId3"/>
          <a:stretch/>
        </p:blipFill>
        <p:spPr>
          <a:xfrm>
            <a:off x="7430400" y="134640"/>
            <a:ext cx="3677760" cy="493920"/>
          </a:xfrm>
          <a:prstGeom prst="rect">
            <a:avLst/>
          </a:prstGeom>
          <a:ln w="0">
            <a:noFill/>
          </a:ln>
        </p:spPr>
      </p:pic>
      <p:sp>
        <p:nvSpPr>
          <p:cNvPr id="55" name="CustomShape 4"/>
          <p:cNvSpPr/>
          <p:nvPr/>
        </p:nvSpPr>
        <p:spPr>
          <a:xfrm>
            <a:off x="912240" y="1268280"/>
            <a:ext cx="9187920" cy="341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56" name="CustomShape 5"/>
          <p:cNvSpPr/>
          <p:nvPr/>
        </p:nvSpPr>
        <p:spPr>
          <a:xfrm>
            <a:off x="11444760" y="0"/>
            <a:ext cx="721080" cy="6829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7" name="CustomShape 160"/>
          <p:cNvSpPr/>
          <p:nvPr/>
        </p:nvSpPr>
        <p:spPr>
          <a:xfrm>
            <a:off x="0" y="6642720"/>
            <a:ext cx="121784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xml"/>
</Relationships>
</file>

<file path=ppt/slides/_rels/slide1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4.xml"/>
</Relationships>
</file>

<file path=ppt/slides/_rels/slide12.xml.rels><?xml version="1.0" encoding="UTF-8"?>
<Relationships xmlns="http://schemas.openxmlformats.org/package/2006/relationships"><Relationship Id="rId1" Type="http://schemas.openxmlformats.org/officeDocument/2006/relationships/hyperlink" Target="https://www.coolfiresolutions.com/wp-content/uploads/2020/09/difference-it-ot.gif" TargetMode="External"/><Relationship Id="rId2" Type="http://schemas.openxmlformats.org/officeDocument/2006/relationships/hyperlink" Target="https://web.stanford.edu/class/archive/ee/ee392b/ee392b.1186/lecture/apr3/ee392b_2018_Lecture1_Overview.pdf" TargetMode="External"/><Relationship Id="rId3" Type="http://schemas.openxmlformats.org/officeDocument/2006/relationships/image" Target="../media/image6.png"/><Relationship Id="rId4" Type="http://schemas.openxmlformats.org/officeDocument/2006/relationships/slideLayout" Target="../slideLayouts/slideLayout4.xml"/>
</Relationships>
</file>

<file path=ppt/slides/_rels/slide1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4.xml"/>
</Relationships>
</file>

<file path=ppt/slides/_rels/slide1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xml"/>
</Relationships>
</file>

<file path=ppt/slides/_rels/slide1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4.xml"/>
</Relationships>
</file>

<file path=ppt/slides/_rels/slide1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4.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9.xml.rels><?xml version="1.0" encoding="UTF-8"?>
<Relationships xmlns="http://schemas.openxmlformats.org/package/2006/relationships"><Relationship Id="rId1" Type="http://schemas.openxmlformats.org/officeDocument/2006/relationships/hyperlink" Target="https://www.youtube.com/watch?v=AIiY81-lIqA" TargetMode="External"/><Relationship Id="rId2" Type="http://schemas.openxmlformats.org/officeDocument/2006/relationships/hyperlink" Target="https://www.youtube.com/watch?v=AIiY81-lIqA" TargetMode="External"/><Relationship Id="rId3" Type="http://schemas.openxmlformats.org/officeDocument/2006/relationships/hyperlink" Target="https://www.youtube.com/watch?v=JFQTknMZOYg" TargetMode="External"/><Relationship Id="rId4" Type="http://schemas.openxmlformats.org/officeDocument/2006/relationships/slideLayout" Target="../slideLayouts/slideLayout4.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readme" TargetMode="External"/><Relationship Id="rId3"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4.xml"/>
</Relationships>
</file>

<file path=ppt/slides/_rels/slide2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4.xml"/>
</Relationships>
</file>

<file path=ppt/slides/_rels/slide2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4.xml"/>
</Relationships>
</file>

<file path=ppt/slides/_rels/slide2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4.xml"/>
</Relationships>
</file>

<file path=ppt/slides/_rels/slide24.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4.xml"/>
</Relationships>
</file>

<file path=ppt/slides/_rels/slide25.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4.xml"/>
</Relationships>
</file>

<file path=ppt/slides/_rels/slide26.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8.png"/><Relationship Id="rId4" Type="http://schemas.openxmlformats.org/officeDocument/2006/relationships/image" Target="../media/image18.png"/><Relationship Id="rId5" Type="http://schemas.openxmlformats.org/officeDocument/2006/relationships/image" Target="../media/image18.png"/><Relationship Id="rId6" Type="http://schemas.openxmlformats.org/officeDocument/2006/relationships/image" Target="../media/image18.png"/><Relationship Id="rId7" Type="http://schemas.openxmlformats.org/officeDocument/2006/relationships/image" Target="../media/image18.png"/><Relationship Id="rId8" Type="http://schemas.openxmlformats.org/officeDocument/2006/relationships/image" Target="../media/image18.png"/><Relationship Id="rId9" Type="http://schemas.openxmlformats.org/officeDocument/2006/relationships/image" Target="../media/image18.png"/><Relationship Id="rId10" Type="http://schemas.openxmlformats.org/officeDocument/2006/relationships/image" Target="../media/image18.png"/><Relationship Id="rId11" Type="http://schemas.openxmlformats.org/officeDocument/2006/relationships/image" Target="../media/image18.png"/><Relationship Id="rId12" Type="http://schemas.openxmlformats.org/officeDocument/2006/relationships/image" Target="../media/image18.png"/><Relationship Id="rId13" Type="http://schemas.openxmlformats.org/officeDocument/2006/relationships/image" Target="../media/image18.png"/><Relationship Id="rId14" Type="http://schemas.openxmlformats.org/officeDocument/2006/relationships/image" Target="../media/image18.png"/><Relationship Id="rId15" Type="http://schemas.openxmlformats.org/officeDocument/2006/relationships/image" Target="../media/image18.png"/><Relationship Id="rId16" Type="http://schemas.openxmlformats.org/officeDocument/2006/relationships/slideLayout" Target="../slideLayouts/slideLayout4.xml"/>
</Relationships>
</file>

<file path=ppt/slides/_rels/slide27.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8.png"/><Relationship Id="rId4" Type="http://schemas.openxmlformats.org/officeDocument/2006/relationships/image" Target="../media/image18.png"/><Relationship Id="rId5" Type="http://schemas.openxmlformats.org/officeDocument/2006/relationships/image" Target="../media/image18.png"/><Relationship Id="rId6" Type="http://schemas.openxmlformats.org/officeDocument/2006/relationships/image" Target="../media/image18.png"/><Relationship Id="rId7" Type="http://schemas.openxmlformats.org/officeDocument/2006/relationships/image" Target="../media/image18.png"/><Relationship Id="rId8" Type="http://schemas.openxmlformats.org/officeDocument/2006/relationships/image" Target="../media/image18.png"/><Relationship Id="rId9" Type="http://schemas.openxmlformats.org/officeDocument/2006/relationships/image" Target="../media/image18.png"/><Relationship Id="rId10" Type="http://schemas.openxmlformats.org/officeDocument/2006/relationships/image" Target="../media/image18.png"/><Relationship Id="rId11" Type="http://schemas.openxmlformats.org/officeDocument/2006/relationships/image" Target="../media/image18.png"/><Relationship Id="rId12" Type="http://schemas.openxmlformats.org/officeDocument/2006/relationships/image" Target="../media/image18.png"/><Relationship Id="rId13" Type="http://schemas.openxmlformats.org/officeDocument/2006/relationships/slideLayout" Target="../slideLayouts/slideLayout4.xml"/>
</Relationships>
</file>

<file path=ppt/slides/_rels/slide2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4.xml"/>
</Relationships>
</file>

<file path=ppt/slides/_rels/slide29.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4.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4.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6.xml.rels><?xml version="1.0" encoding="UTF-8"?>
<Relationships xmlns="http://schemas.openxmlformats.org/package/2006/relationships"><Relationship Id="rId1" Type="http://schemas.openxmlformats.org/officeDocument/2006/relationships/hyperlink" Target="http://internetofthingsagenda.techtarget.com/" TargetMode="External"/><Relationship Id="rId2" Type="http://schemas.openxmlformats.org/officeDocument/2006/relationships/slideLayout" Target="../slideLayouts/slideLayout4.xml"/>
</Relationships>
</file>

<file path=ppt/slides/_rels/slide37.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4.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3.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4.xml"/>
</Relationships>
</file>

<file path=ppt/slides/_rels/slide44.xml.rels><?xml version="1.0" encoding="UTF-8"?>
<Relationships xmlns="http://schemas.openxmlformats.org/package/2006/relationships"><Relationship Id="rId1" Type="http://schemas.openxmlformats.org/officeDocument/2006/relationships/hyperlink" Target="https://www.nuscenes.org/nuscenes" TargetMode="External"/><Relationship Id="rId2" Type="http://schemas.openxmlformats.org/officeDocument/2006/relationships/hyperlink" Target="https://creativecommons.org/licenses/by-nc-sa/4.0/" TargetMode="External"/><Relationship Id="rId3" Type="http://schemas.openxmlformats.org/officeDocument/2006/relationships/hyperlink" Target="https://creativecommons.org/licenses/by-sa/4.0/" TargetMode="External"/><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slideLayout" Target="../slideLayouts/slideLayout4.xml"/>
</Relationships>
</file>

<file path=ppt/slides/_rels/slide45.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hyperlink" Target="https://arxiv.org/pdf/1804.02767.pdf" TargetMode="External"/><Relationship Id="rId3" Type="http://schemas.openxmlformats.org/officeDocument/2006/relationships/slideLayout" Target="../slideLayouts/slideLayout4.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4.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4.xml"/>
</Relationships>
</file>

<file path=ppt/slides/_rels/slide55.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4.xml"/>
</Relationships>
</file>

<file path=ppt/slides/_rels/slide56.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image" Target="../media/image30.jpeg"/><Relationship Id="rId3" Type="http://schemas.openxmlformats.org/officeDocument/2006/relationships/slideLayout" Target="../slideLayouts/slideLayout4.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 name="CustomShape 1"/>
          <p:cNvSpPr/>
          <p:nvPr/>
        </p:nvSpPr>
        <p:spPr>
          <a:xfrm>
            <a:off x="527400" y="1412640"/>
            <a:ext cx="10361160" cy="114768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61" name="CustomShape 2"/>
          <p:cNvSpPr/>
          <p:nvPr/>
        </p:nvSpPr>
        <p:spPr>
          <a:xfrm>
            <a:off x="527400" y="2852640"/>
            <a:ext cx="10361160" cy="23684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4: Introduction to the Internet of Things (IoT)</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Introduction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81" name="CustomShape 2"/>
          <p:cNvSpPr/>
          <p:nvPr/>
        </p:nvSpPr>
        <p:spPr>
          <a:xfrm>
            <a:off x="402840" y="6429240"/>
            <a:ext cx="7725600" cy="2113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800" spc="-1" strike="noStrike">
                <a:solidFill>
                  <a:srgbClr val="a6a6a6"/>
                </a:solidFill>
                <a:latin typeface="Arial"/>
                <a:ea typeface="Arial"/>
              </a:rPr>
              <a:t>Image adapted from: https://www.scientechworld.com/blog/telephone-network-computer-network-mobile-network-network-things-internet-things-iot/</a:t>
            </a:r>
            <a:endParaRPr b="0" lang="en-US" sz="800" spc="-1" strike="noStrike">
              <a:solidFill>
                <a:srgbClr val="000000"/>
              </a:solidFill>
              <a:latin typeface="Arial"/>
            </a:endParaRPr>
          </a:p>
        </p:txBody>
      </p:sp>
      <p:pic>
        <p:nvPicPr>
          <p:cNvPr id="82" name="" descr=""/>
          <p:cNvPicPr/>
          <p:nvPr/>
        </p:nvPicPr>
        <p:blipFill>
          <a:blip r:embed="rId1"/>
          <a:stretch/>
        </p:blipFill>
        <p:spPr>
          <a:xfrm>
            <a:off x="1663200" y="1143000"/>
            <a:ext cx="8160120" cy="518868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IIot vs. IoT</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84" name="CustomShape 2"/>
          <p:cNvSpPr/>
          <p:nvPr/>
        </p:nvSpPr>
        <p:spPr>
          <a:xfrm>
            <a:off x="263520" y="6411600"/>
            <a:ext cx="86454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https://web.stanford.edu/class/archive/ee/ee392b/ee392b.1186/lecture/apr3/ee392b_2018_Lecture1_Overview.pdf</a:t>
            </a:r>
            <a:endParaRPr b="0" lang="en-US" sz="900" spc="-1" strike="noStrike">
              <a:solidFill>
                <a:srgbClr val="000000"/>
              </a:solidFill>
              <a:latin typeface="Arial"/>
            </a:endParaRPr>
          </a:p>
        </p:txBody>
      </p:sp>
      <p:pic>
        <p:nvPicPr>
          <p:cNvPr id="85" name="" descr=""/>
          <p:cNvPicPr/>
          <p:nvPr/>
        </p:nvPicPr>
        <p:blipFill>
          <a:blip r:embed="rId1"/>
          <a:stretch/>
        </p:blipFill>
        <p:spPr>
          <a:xfrm>
            <a:off x="1414800" y="1884600"/>
            <a:ext cx="8179920" cy="336672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IT and OT in IIoT</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87" name="CustomShape 2"/>
          <p:cNvSpPr/>
          <p:nvPr/>
        </p:nvSpPr>
        <p:spPr>
          <a:xfrm>
            <a:off x="263520" y="6231600"/>
            <a:ext cx="11160000" cy="400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and definitions adapted from: </a:t>
            </a:r>
            <a:r>
              <a:rPr b="0" lang="de-DE" sz="900" spc="-1" strike="noStrike" u="sng">
                <a:solidFill>
                  <a:srgbClr val="0000ff"/>
                </a:solidFill>
                <a:uFillTx/>
                <a:latin typeface="Roboto"/>
                <a:ea typeface="Roboto"/>
                <a:hlinkClick r:id="rId1"/>
              </a:rPr>
              <a:t>https://www.coolfiresolutions.com/wp-content/uploads/2020/09/difference-it-ot.gif</a:t>
            </a:r>
            <a:r>
              <a:rPr b="0" lang="de-DE" sz="900" spc="-1" strike="noStrike">
                <a:solidFill>
                  <a:srgbClr val="a6a6a6"/>
                </a:solidFill>
                <a:latin typeface="Roboto"/>
                <a:ea typeface="Roboto"/>
              </a:rPr>
              <a:t> and</a:t>
            </a:r>
            <a:r>
              <a:rPr b="0" lang="de-DE" sz="900" spc="-1" strike="noStrike" u="sng">
                <a:solidFill>
                  <a:srgbClr val="0000ff"/>
                </a:solidFill>
                <a:uFillTx/>
                <a:latin typeface="Roboto"/>
                <a:ea typeface="Roboto"/>
                <a:hlinkClick r:id="rId2"/>
              </a:rPr>
              <a:t>https://web.stanford.edu/class/archive/ee/ee392b/ee392b.1186/lecture/apr3/ee392b_2018_Lecture1_Overview.pdf</a:t>
            </a:r>
            <a:r>
              <a:rPr b="0" lang="de-DE" sz="900" spc="-1" strike="noStrike">
                <a:solidFill>
                  <a:srgbClr val="a6a6a6"/>
                </a:solidFill>
                <a:latin typeface="Roboto"/>
                <a:ea typeface="Roboto"/>
              </a:rPr>
              <a:t> respectively</a:t>
            </a:r>
            <a:endParaRPr b="0" lang="en-US" sz="900" spc="-1" strike="noStrike">
              <a:solidFill>
                <a:srgbClr val="000000"/>
              </a:solidFill>
              <a:latin typeface="Arial"/>
            </a:endParaRPr>
          </a:p>
        </p:txBody>
      </p:sp>
      <p:sp>
        <p:nvSpPr>
          <p:cNvPr id="88" name="CustomShape 3"/>
          <p:cNvSpPr/>
          <p:nvPr/>
        </p:nvSpPr>
        <p:spPr>
          <a:xfrm>
            <a:off x="457200" y="1481400"/>
            <a:ext cx="10509120" cy="1941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800" spc="-1" strike="noStrike">
                <a:solidFill>
                  <a:srgbClr val="000000"/>
                </a:solidFill>
                <a:latin typeface="DejaVu Sans"/>
                <a:ea typeface="DejaVu Sans"/>
              </a:rPr>
              <a:t>OT (Operational Technology): </a:t>
            </a:r>
            <a:r>
              <a:rPr b="0" lang="en-US" sz="1800" spc="-1" strike="noStrike">
                <a:solidFill>
                  <a:srgbClr val="000000"/>
                </a:solidFill>
                <a:latin typeface="DejaVu Sans"/>
                <a:ea typeface="DejaVu Sans"/>
              </a:rPr>
              <a:t>Hardware and software that detects or causes a change through the direct monitoring and/or control of physical devices, process and events in the enterprise.</a:t>
            </a: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a:lnSpc>
                <a:spcPct val="100000"/>
              </a:lnSpc>
            </a:pPr>
            <a:r>
              <a:rPr b="1" lang="en-US" sz="1800" spc="-1" strike="noStrike">
                <a:solidFill>
                  <a:srgbClr val="000000"/>
                </a:solidFill>
                <a:latin typeface="DejaVu Sans"/>
                <a:ea typeface="DejaVu Sans"/>
              </a:rPr>
              <a:t>IT (Information Technology): </a:t>
            </a:r>
            <a:r>
              <a:rPr b="0" lang="en-US" sz="1800" spc="-1" strike="noStrike">
                <a:solidFill>
                  <a:srgbClr val="000000"/>
                </a:solidFill>
                <a:latin typeface="DejaVu Sans"/>
                <a:ea typeface="DejaVu Sans"/>
              </a:rPr>
              <a:t>This is the common term for the entire spectrum of technologies for information processing, including software, hardware, communications technologies and related services.</a:t>
            </a:r>
            <a:endParaRPr b="0" lang="en-US" sz="1800" spc="-1" strike="noStrike">
              <a:solidFill>
                <a:srgbClr val="000000"/>
              </a:solidFill>
              <a:latin typeface="Arial"/>
            </a:endParaRPr>
          </a:p>
        </p:txBody>
      </p:sp>
      <p:pic>
        <p:nvPicPr>
          <p:cNvPr id="89" name="" descr=""/>
          <p:cNvPicPr/>
          <p:nvPr/>
        </p:nvPicPr>
        <p:blipFill>
          <a:blip r:embed="rId3"/>
          <a:stretch/>
        </p:blipFill>
        <p:spPr>
          <a:xfrm>
            <a:off x="2926080" y="3522960"/>
            <a:ext cx="6154200" cy="270684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IoT Example – Connected Cars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91" name="CustomShape 2"/>
          <p:cNvSpPr/>
          <p:nvPr/>
        </p:nvSpPr>
        <p:spPr>
          <a:xfrm>
            <a:off x="263520" y="6411600"/>
            <a:ext cx="86454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https://web.stanford.edu/class/archive/ee/ee392b/ee392b.1186/lecture/apr3/ee392b_2018_Lecture1_Overview.pdf</a:t>
            </a:r>
            <a:endParaRPr b="0" lang="en-US" sz="900" spc="-1" strike="noStrike">
              <a:solidFill>
                <a:srgbClr val="000000"/>
              </a:solidFill>
              <a:latin typeface="Arial"/>
            </a:endParaRPr>
          </a:p>
        </p:txBody>
      </p:sp>
      <p:pic>
        <p:nvPicPr>
          <p:cNvPr id="92" name="" descr=""/>
          <p:cNvPicPr/>
          <p:nvPr/>
        </p:nvPicPr>
        <p:blipFill>
          <a:blip r:embed="rId1"/>
          <a:stretch/>
        </p:blipFill>
        <p:spPr>
          <a:xfrm>
            <a:off x="1600200" y="1371600"/>
            <a:ext cx="8637120" cy="470412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94" name="CustomShape 2"/>
          <p:cNvSpPr/>
          <p:nvPr/>
        </p:nvSpPr>
        <p:spPr>
          <a:xfrm>
            <a:off x="335520" y="1268640"/>
            <a:ext cx="559224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Machine-to-Human (M2H)</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Transportation-as-a-Service</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95" name="" descr=""/>
          <p:cNvPicPr/>
          <p:nvPr/>
        </p:nvPicPr>
        <p:blipFill>
          <a:blip r:embed="rId1"/>
          <a:stretch/>
        </p:blipFill>
        <p:spPr>
          <a:xfrm>
            <a:off x="5943600" y="2103120"/>
            <a:ext cx="4565520" cy="365112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97" name="CustomShape 2"/>
          <p:cNvSpPr/>
          <p:nvPr/>
        </p:nvSpPr>
        <p:spPr>
          <a:xfrm>
            <a:off x="348120" y="1268280"/>
            <a:ext cx="559224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Machine-to-Machine (M2M)</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Road space negotiations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98" name="" descr=""/>
          <p:cNvPicPr/>
          <p:nvPr/>
        </p:nvPicPr>
        <p:blipFill>
          <a:blip r:embed="rId1"/>
          <a:stretch/>
        </p:blipFill>
        <p:spPr>
          <a:xfrm>
            <a:off x="5943600" y="2103120"/>
            <a:ext cx="4565520" cy="365112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00" name="CustomShape 2"/>
          <p:cNvSpPr/>
          <p:nvPr/>
        </p:nvSpPr>
        <p:spPr>
          <a:xfrm>
            <a:off x="348120" y="1268280"/>
            <a:ext cx="559224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Machine-to-Infrastructure (M2I)</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Smart parking, battery charging or traffic information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01" name="" descr=""/>
          <p:cNvPicPr/>
          <p:nvPr/>
        </p:nvPicPr>
        <p:blipFill>
          <a:blip r:embed="rId1"/>
          <a:stretch/>
        </p:blipFill>
        <p:spPr>
          <a:xfrm>
            <a:off x="6663600" y="2103120"/>
            <a:ext cx="3651120" cy="365112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CustomShape 1"/>
          <p:cNvSpPr/>
          <p:nvPr/>
        </p:nvSpPr>
        <p:spPr>
          <a:xfrm>
            <a:off x="3598920" y="1952640"/>
            <a:ext cx="4986720" cy="285264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0" lang="de-DE"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Machine-to-Everything (M2X)</a:t>
            </a:r>
            <a:endParaRPr b="0" lang="en-US" sz="2150" spc="-1" strike="noStrike">
              <a:solidFill>
                <a:srgbClr val="000000"/>
              </a:solidFill>
              <a:latin typeface="Arial"/>
            </a:endParaRPr>
          </a:p>
        </p:txBody>
      </p:sp>
      <p:sp>
        <p:nvSpPr>
          <p:cNvPr id="103" name="CustomShape 2"/>
          <p:cNvSpPr/>
          <p:nvPr/>
        </p:nvSpPr>
        <p:spPr>
          <a:xfrm>
            <a:off x="510120" y="6291000"/>
            <a:ext cx="1074960" cy="30024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04" name="CustomShape 3"/>
          <p:cNvSpPr/>
          <p:nvPr/>
        </p:nvSpPr>
        <p:spPr>
          <a:xfrm>
            <a:off x="11296800" y="6217560"/>
            <a:ext cx="723600" cy="51660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18A82E64-CF58-475B-B4E6-7B4406B16789}" type="slidenum">
              <a:rPr b="0" lang="de-DE"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105" name="CustomShape 4"/>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415440" y="1536480"/>
            <a:ext cx="11353320" cy="4547520"/>
          </a:xfrm>
          <a:prstGeom prst="rect">
            <a:avLst/>
          </a:prstGeom>
          <a:noFill/>
          <a:ln w="0">
            <a:noFill/>
          </a:ln>
        </p:spPr>
        <p:style>
          <a:lnRef idx="0"/>
          <a:fillRef idx="0"/>
          <a:effectRef idx="0"/>
          <a:fontRef idx="minor"/>
        </p:style>
        <p:txBody>
          <a:bodyPr lIns="0" rIns="0" tIns="91440" bIns="91440" anchor="b">
            <a:noAutofit/>
          </a:bodyPr>
          <a:p>
            <a:pPr marL="118440" algn="ctr">
              <a:lnSpc>
                <a:spcPct val="100000"/>
              </a:lnSpc>
              <a:spcAft>
                <a:spcPts val="533"/>
              </a:spcAft>
              <a:tabLst>
                <a:tab algn="l" pos="0"/>
              </a:tabLst>
            </a:pPr>
            <a:endParaRPr b="0" lang="en-US" sz="1800" spc="-1" strike="noStrike">
              <a:solidFill>
                <a:srgbClr val="000000"/>
              </a:solidFill>
              <a:latin typeface="Arial"/>
            </a:endParaRPr>
          </a:p>
          <a:p>
            <a:pPr marL="118440">
              <a:lnSpc>
                <a:spcPct val="100000"/>
              </a:lnSpc>
              <a:spcAft>
                <a:spcPts val="533"/>
              </a:spcAft>
              <a:tabLst>
                <a:tab algn="l" pos="0"/>
              </a:tabLst>
            </a:pPr>
            <a:r>
              <a:rPr b="1" lang="en-GB" sz="2150" spc="-1" strike="noStrike">
                <a:solidFill>
                  <a:srgbClr val="000000"/>
                </a:solidFill>
                <a:latin typeface="DejaVu Sans"/>
                <a:ea typeface="DejaVu Sans"/>
              </a:rPr>
              <a:t>M2X Economy </a:t>
            </a:r>
            <a:r>
              <a:rPr b="0" lang="en-GB" sz="2150" spc="-1" strike="noStrike">
                <a:solidFill>
                  <a:srgbClr val="000000"/>
                </a:solidFill>
                <a:latin typeface="DejaVu Sans"/>
                <a:ea typeface="DejaVu Sans"/>
              </a:rPr>
              <a:t>→ Is the result of business interactions, transactions and collaborations among entities of the M2X ecosystem.</a:t>
            </a:r>
            <a:endParaRPr b="0" lang="en-US" sz="2150" spc="-1" strike="noStrike">
              <a:solidFill>
                <a:srgbClr val="000000"/>
              </a:solidFill>
              <a:latin typeface="Arial"/>
            </a:endParaRPr>
          </a:p>
          <a:p>
            <a:pPr marL="118440" algn="ctr">
              <a:lnSpc>
                <a:spcPct val="100000"/>
              </a:lnSpc>
              <a:spcAft>
                <a:spcPts val="533"/>
              </a:spcAft>
              <a:tabLst>
                <a:tab algn="l" pos="0"/>
              </a:tabLst>
            </a:pPr>
            <a:endParaRPr b="0" lang="en-US" sz="2150" spc="-1" strike="noStrike">
              <a:solidFill>
                <a:srgbClr val="000000"/>
              </a:solidFill>
              <a:latin typeface="Arial"/>
            </a:endParaRPr>
          </a:p>
        </p:txBody>
      </p:sp>
      <p:sp>
        <p:nvSpPr>
          <p:cNvPr id="107" name="CustomShape 2"/>
          <p:cNvSpPr/>
          <p:nvPr/>
        </p:nvSpPr>
        <p:spPr>
          <a:xfrm>
            <a:off x="510120" y="6291000"/>
            <a:ext cx="1074960" cy="30024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08" name="CustomShape 3"/>
          <p:cNvSpPr/>
          <p:nvPr/>
        </p:nvSpPr>
        <p:spPr>
          <a:xfrm>
            <a:off x="11296800" y="6217560"/>
            <a:ext cx="723600" cy="51660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5C416785-9865-43D8-8737-9A08A93F808C}" type="slidenum">
              <a:rPr b="0" lang="de-DE"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109" name="CustomShape 4"/>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10" name="CustomShape 5"/>
          <p:cNvSpPr/>
          <p:nvPr/>
        </p:nvSpPr>
        <p:spPr>
          <a:xfrm>
            <a:off x="3599280" y="1953000"/>
            <a:ext cx="4986720" cy="285264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0" lang="de-DE"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Machine-to-Everything (M2X)</a:t>
            </a:r>
            <a:endParaRPr b="0" lang="en-US" sz="21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 Example – Machine-to-Everything (M2X) Applications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12" name="CustomShape 2"/>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https://chorus.mobi</a:t>
            </a:r>
            <a:endParaRPr b="0" lang="en-US" sz="900" spc="-1" strike="noStrike">
              <a:solidFill>
                <a:srgbClr val="000000"/>
              </a:solidFill>
              <a:latin typeface="Arial"/>
            </a:endParaRPr>
          </a:p>
        </p:txBody>
      </p:sp>
      <p:sp>
        <p:nvSpPr>
          <p:cNvPr id="113" name="CustomShape 3"/>
          <p:cNvSpPr/>
          <p:nvPr/>
        </p:nvSpPr>
        <p:spPr>
          <a:xfrm>
            <a:off x="2298600" y="2853000"/>
            <a:ext cx="6855840" cy="1731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1"/>
              </a:rPr>
              <a:t>Transformin</a:t>
            </a:r>
            <a:r>
              <a:rPr b="1" lang="en-US" sz="1800" spc="-1" strike="noStrike" u="sng">
                <a:solidFill>
                  <a:srgbClr val="0000ff"/>
                </a:solidFill>
                <a:uFillTx/>
                <a:latin typeface="DejaVu Sans"/>
                <a:ea typeface="DejaVu Sans"/>
                <a:hlinkClick r:id="rId2"/>
              </a:rPr>
              <a:t>g Urban Mobility</a:t>
            </a:r>
            <a:endParaRPr b="0" lang="en-US" sz="1800" spc="-1" strike="noStrike">
              <a:solidFill>
                <a:srgbClr val="000000"/>
              </a:solidFill>
              <a:latin typeface="Arial"/>
            </a:endParaRPr>
          </a:p>
          <a:p>
            <a:pPr algn="ctr">
              <a:lnSpc>
                <a:spcPct val="100000"/>
              </a:lnSpc>
              <a:spcBef>
                <a:spcPts val="360"/>
              </a:spcBef>
              <a:tabLst>
                <a:tab algn="l" pos="0"/>
              </a:tabLst>
            </a:pPr>
            <a:endParaRPr b="0" lang="en-US" sz="1800" spc="-1" strike="noStrike">
              <a:solidFill>
                <a:srgbClr val="000000"/>
              </a:solidFill>
              <a:latin typeface="Arial"/>
            </a:endParaRPr>
          </a:p>
          <a:p>
            <a:pPr algn="ctr">
              <a:lnSpc>
                <a:spcPct val="100000"/>
              </a:lnSpc>
              <a:spcBef>
                <a:spcPts val="360"/>
              </a:spcBef>
              <a:tabLst>
                <a:tab algn="l" pos="0"/>
              </a:tabLst>
            </a:pPr>
            <a:endParaRPr b="0" lang="en-US" sz="1800" spc="-1" strike="noStrike">
              <a:solidFill>
                <a:srgbClr val="000000"/>
              </a:solidFill>
              <a:latin typeface="Arial"/>
            </a:endParaRPr>
          </a:p>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3"/>
              </a:rPr>
              <a:t>MOBI Grand Challenge Submission Video</a:t>
            </a:r>
            <a:endParaRPr b="0" lang="en-US" sz="1800" spc="-1" strike="noStrike">
              <a:solidFill>
                <a:srgbClr val="000000"/>
              </a:solidFill>
              <a:latin typeface="Arial"/>
            </a:endParaRPr>
          </a:p>
        </p:txBody>
      </p:sp>
      <p:sp>
        <p:nvSpPr>
          <p:cNvPr id="114" name="CustomShape 175"/>
          <p:cNvSpPr/>
          <p:nvPr/>
        </p:nvSpPr>
        <p:spPr>
          <a:xfrm>
            <a:off x="10228680" y="7502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63" name="CustomShape 2"/>
          <p:cNvSpPr/>
          <p:nvPr/>
        </p:nvSpPr>
        <p:spPr>
          <a:xfrm>
            <a:off x="335520" y="1268280"/>
            <a:ext cx="1073556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IoT Example – Agriculture</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16" name="CustomShape 2"/>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https://www.nesta.org.uk/blog/precision-agriculture-almost-20-increase-in-income-possible-from-smart-farming/</a:t>
            </a:r>
            <a:endParaRPr b="0" lang="en-US" sz="900" spc="-1" strike="noStrike">
              <a:solidFill>
                <a:srgbClr val="000000"/>
              </a:solidFill>
              <a:latin typeface="Arial"/>
            </a:endParaRPr>
          </a:p>
        </p:txBody>
      </p:sp>
      <p:pic>
        <p:nvPicPr>
          <p:cNvPr id="117" name="" descr=""/>
          <p:cNvPicPr/>
          <p:nvPr/>
        </p:nvPicPr>
        <p:blipFill>
          <a:blip r:embed="rId1"/>
          <a:stretch/>
        </p:blipFill>
        <p:spPr>
          <a:xfrm>
            <a:off x="1600200" y="1375920"/>
            <a:ext cx="8680320" cy="478980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IoT Example – Healthcare</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19" name="CustomShape 2"/>
          <p:cNvSpPr/>
          <p:nvPr/>
        </p:nvSpPr>
        <p:spPr>
          <a:xfrm>
            <a:off x="263520" y="6411600"/>
            <a:ext cx="1093140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Khan, Sarfraz Fayaz. "Health care monitoring system in Internet of Things (IoT) by using RFID." 2017 6th International Conference on Industrial Technology and Management (ICITM). IEEE, 2017.</a:t>
            </a:r>
            <a:endParaRPr b="0" lang="en-US" sz="900" spc="-1" strike="noStrike">
              <a:solidFill>
                <a:srgbClr val="000000"/>
              </a:solidFill>
              <a:latin typeface="Arial"/>
            </a:endParaRPr>
          </a:p>
        </p:txBody>
      </p:sp>
      <p:pic>
        <p:nvPicPr>
          <p:cNvPr id="120" name="" descr=""/>
          <p:cNvPicPr/>
          <p:nvPr/>
        </p:nvPicPr>
        <p:blipFill>
          <a:blip r:embed="rId1"/>
          <a:stretch/>
        </p:blipFill>
        <p:spPr>
          <a:xfrm>
            <a:off x="457200" y="1418760"/>
            <a:ext cx="10607400" cy="428976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IoT Example – Smart Retail</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pic>
        <p:nvPicPr>
          <p:cNvPr id="122" name="" descr=""/>
          <p:cNvPicPr/>
          <p:nvPr/>
        </p:nvPicPr>
        <p:blipFill>
          <a:blip r:embed="rId1"/>
          <a:stretch/>
        </p:blipFill>
        <p:spPr>
          <a:xfrm>
            <a:off x="2464920" y="1371600"/>
            <a:ext cx="7117200" cy="512316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IoT Example – Tsunami Early Warning System </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24" name="CustomShape 2"/>
          <p:cNvSpPr/>
          <p:nvPr/>
        </p:nvSpPr>
        <p:spPr>
          <a:xfrm>
            <a:off x="263520" y="6207480"/>
            <a:ext cx="10935000" cy="63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recreated from „Schematic layout of the Tsunami Early Warning System (taken from Schuh 2017a)”, https://www.researchgate.net/figure/Schematic-layout-of-the-Tsunami-Early-Warning-System-taken-from-Schuh-2017a_fig4_320655877</a:t>
            </a:r>
            <a:endParaRPr b="0" lang="en-US" sz="900" spc="-1" strike="noStrike">
              <a:solidFill>
                <a:srgbClr val="000000"/>
              </a:solidFill>
              <a:latin typeface="Arial"/>
            </a:endParaRPr>
          </a:p>
          <a:p>
            <a:pPr>
              <a:lnSpc>
                <a:spcPct val="100000"/>
              </a:lnSpc>
            </a:pPr>
            <a:r>
              <a:rPr b="0" lang="de-DE" sz="900" spc="-1" strike="noStrike">
                <a:solidFill>
                  <a:srgbClr val="a6a6a6"/>
                </a:solidFill>
                <a:latin typeface="Roboto"/>
                <a:ea typeface="Roboto"/>
              </a:rPr>
              <a:t>https://www.pnn.de/wissenschaft/bojen-ausser-kontrolle-tsunami-messbojen-vor-indonesien-sind-defekt/21910136.html</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p:txBody>
      </p:sp>
      <p:pic>
        <p:nvPicPr>
          <p:cNvPr id="125" name="" descr=""/>
          <p:cNvPicPr/>
          <p:nvPr/>
        </p:nvPicPr>
        <p:blipFill>
          <a:blip r:embed="rId1"/>
          <a:srcRect l="0" t="0" r="3" b="0"/>
          <a:stretch/>
        </p:blipFill>
        <p:spPr>
          <a:xfrm>
            <a:off x="721800" y="1208160"/>
            <a:ext cx="9826920" cy="498852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IoT Example – Smart Grids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27" name="CustomShape 2"/>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https://blog.westmonroepartners.com</a:t>
            </a:r>
            <a:endParaRPr b="0" lang="en-US" sz="900" spc="-1" strike="noStrike">
              <a:solidFill>
                <a:srgbClr val="000000"/>
              </a:solidFill>
              <a:latin typeface="Arial"/>
            </a:endParaRPr>
          </a:p>
        </p:txBody>
      </p:sp>
      <p:pic>
        <p:nvPicPr>
          <p:cNvPr id="128" name="" descr=""/>
          <p:cNvPicPr/>
          <p:nvPr/>
        </p:nvPicPr>
        <p:blipFill>
          <a:blip r:embed="rId1"/>
          <a:stretch/>
        </p:blipFill>
        <p:spPr>
          <a:xfrm>
            <a:off x="1371600" y="1828800"/>
            <a:ext cx="9001080" cy="387972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IoT Example – FOAM – Location-as-a-Service</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30" name="CustomShape 2"/>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https://foam.space/</a:t>
            </a:r>
            <a:endParaRPr b="0" lang="en-US" sz="900" spc="-1" strike="noStrike">
              <a:solidFill>
                <a:srgbClr val="000000"/>
              </a:solidFill>
              <a:latin typeface="Arial"/>
            </a:endParaRPr>
          </a:p>
        </p:txBody>
      </p:sp>
      <p:sp>
        <p:nvSpPr>
          <p:cNvPr id="131" name="CustomShape 3"/>
          <p:cNvSpPr/>
          <p:nvPr/>
        </p:nvSpPr>
        <p:spPr>
          <a:xfrm>
            <a:off x="335520" y="1268640"/>
            <a:ext cx="559224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Secure and verifiable location data through triangulation</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Uses a decentralised network of LoRa sensors (more on this later)</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also be used indoors</a:t>
            </a:r>
            <a:endParaRPr b="0" lang="en-US" sz="1800" spc="-1" strike="noStrike">
              <a:solidFill>
                <a:srgbClr val="000000"/>
              </a:solidFill>
              <a:latin typeface="Arial"/>
            </a:endParaRPr>
          </a:p>
        </p:txBody>
      </p:sp>
      <p:pic>
        <p:nvPicPr>
          <p:cNvPr id="132" name="" descr=""/>
          <p:cNvPicPr/>
          <p:nvPr/>
        </p:nvPicPr>
        <p:blipFill>
          <a:blip r:embed="rId1"/>
          <a:srcRect l="11036" t="6669" r="11927" b="6669"/>
          <a:stretch/>
        </p:blipFill>
        <p:spPr>
          <a:xfrm>
            <a:off x="5715000" y="1371960"/>
            <a:ext cx="5347800" cy="4793760"/>
          </a:xfrm>
          <a:prstGeom prst="rect">
            <a:avLst/>
          </a:prstGeom>
          <a:ln w="0">
            <a:noFill/>
          </a:ln>
        </p:spPr>
      </p:pic>
      <p:sp>
        <p:nvSpPr>
          <p:cNvPr id="133" name="CustomShape 4"/>
          <p:cNvSpPr/>
          <p:nvPr/>
        </p:nvSpPr>
        <p:spPr>
          <a:xfrm>
            <a:off x="9155520" y="5979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000000"/>
                </a:solidFill>
                <a:latin typeface="Roboto"/>
                <a:ea typeface="Roboto"/>
              </a:rPr>
              <a:t>© OpenStreetMap contributors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IoT Example – Smart Cities - Songdo/Santander/etc.</a:t>
            </a:r>
            <a:endParaRPr b="0" lang="en-US" sz="2400" spc="-1" strike="noStrike">
              <a:solidFill>
                <a:srgbClr val="000000"/>
              </a:solidFill>
              <a:latin typeface="Arial"/>
            </a:endParaRPr>
          </a:p>
          <a:p>
            <a:pPr>
              <a:lnSpc>
                <a:spcPct val="100000"/>
              </a:lnSpc>
            </a:pPr>
            <a:r>
              <a:rPr b="1" lang="de-DE" sz="2400" spc="-1" strike="noStrike">
                <a:solidFill>
                  <a:srgbClr val="000000"/>
                </a:solidFill>
                <a:latin typeface="DejaVu Sans"/>
                <a:ea typeface="DejaVu Sans"/>
              </a:rPr>
              <a:t> </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35" name="CustomShape 2"/>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https://www.governing.com/archive/gov-santander-spain-smart-city.html</a:t>
            </a:r>
            <a:endParaRPr b="0" lang="en-US" sz="900" spc="-1" strike="noStrike">
              <a:solidFill>
                <a:srgbClr val="000000"/>
              </a:solidFill>
              <a:latin typeface="Arial"/>
            </a:endParaRPr>
          </a:p>
        </p:txBody>
      </p:sp>
      <p:sp>
        <p:nvSpPr>
          <p:cNvPr id="136" name="CustomShape 3"/>
          <p:cNvSpPr/>
          <p:nvPr/>
        </p:nvSpPr>
        <p:spPr>
          <a:xfrm>
            <a:off x="6534000" y="1433880"/>
            <a:ext cx="4893120" cy="4797720"/>
          </a:xfrm>
          <a:prstGeom prst="rect">
            <a:avLst/>
          </a:prstGeom>
          <a:noFill/>
          <a:ln w="0">
            <a:noFill/>
          </a:ln>
        </p:spPr>
        <p:style>
          <a:lnRef idx="0"/>
          <a:fillRef idx="0"/>
          <a:effectRef idx="0"/>
          <a:fontRef idx="minor"/>
        </p:style>
        <p:txBody>
          <a:bodyPr lIns="90000" rIns="90000" tIns="45000" bIns="45000" anchor="t">
            <a:noAutofit/>
          </a:bodyPr>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~12,500 sensors are placed in and around the downtown district of Santander, such as:</a:t>
            </a:r>
            <a:endParaRPr b="0" lang="en-US"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noise sensors</a:t>
            </a:r>
            <a:endParaRPr b="0" lang="en-US"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light sensors</a:t>
            </a:r>
            <a:endParaRPr b="0" lang="en-US"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sensors in garbage bins</a:t>
            </a: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These sensors measure various factors, such as</a:t>
            </a:r>
            <a:endParaRPr b="0" lang="en-US"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roid Sans Fallback"/>
              </a:rPr>
              <a:t>size of crowds on sidewalks </a:t>
            </a: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roid Sans Fallback"/>
              </a:rPr>
              <a:t>available parking spaces </a:t>
            </a: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roid Sans Fallback"/>
              </a:rPr>
              <a:t>amount of trash in containers</a:t>
            </a: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roid Sans Fallback"/>
              </a:rPr>
              <a:t>Vehicles such as police cars and taxis also measure pollution levels and traffic conditions.</a:t>
            </a:r>
            <a:endParaRPr b="0" lang="en-US" sz="1800" spc="-1" strike="noStrike">
              <a:solidFill>
                <a:srgbClr val="000000"/>
              </a:solidFill>
              <a:latin typeface="Arial"/>
            </a:endParaRPr>
          </a:p>
        </p:txBody>
      </p:sp>
      <p:pic>
        <p:nvPicPr>
          <p:cNvPr id="137" name="" descr=""/>
          <p:cNvPicPr/>
          <p:nvPr/>
        </p:nvPicPr>
        <p:blipFill>
          <a:blip r:embed="rId1"/>
          <a:stretch/>
        </p:blipFill>
        <p:spPr>
          <a:xfrm>
            <a:off x="457200" y="1369800"/>
            <a:ext cx="5484960" cy="4572360"/>
          </a:xfrm>
          <a:prstGeom prst="rect">
            <a:avLst/>
          </a:prstGeom>
          <a:ln w="0">
            <a:noFill/>
          </a:ln>
        </p:spPr>
      </p:pic>
      <p:sp>
        <p:nvSpPr>
          <p:cNvPr id="138" name="CustomShape 4"/>
          <p:cNvSpPr/>
          <p:nvPr/>
        </p:nvSpPr>
        <p:spPr>
          <a:xfrm>
            <a:off x="4070880" y="57168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000000"/>
                </a:solidFill>
                <a:latin typeface="Roboto"/>
                <a:ea typeface="Roboto"/>
              </a:rPr>
              <a:t>© OpenStreetMap contributors</a:t>
            </a:r>
            <a:endParaRPr b="0" lang="en-US" sz="900" spc="-1" strike="noStrike">
              <a:solidFill>
                <a:srgbClr val="000000"/>
              </a:solidFill>
              <a:latin typeface="Arial"/>
            </a:endParaRPr>
          </a:p>
        </p:txBody>
      </p:sp>
      <p:pic>
        <p:nvPicPr>
          <p:cNvPr id="139" name="" descr=""/>
          <p:cNvPicPr/>
          <p:nvPr/>
        </p:nvPicPr>
        <p:blipFill>
          <a:blip r:embed="rId2"/>
          <a:srcRect l="0" t="25521" r="0" b="61153"/>
          <a:stretch/>
        </p:blipFill>
        <p:spPr>
          <a:xfrm>
            <a:off x="4443480" y="2815560"/>
            <a:ext cx="355680" cy="383400"/>
          </a:xfrm>
          <a:prstGeom prst="rect">
            <a:avLst/>
          </a:prstGeom>
          <a:ln w="0">
            <a:noFill/>
          </a:ln>
        </p:spPr>
      </p:pic>
      <p:pic>
        <p:nvPicPr>
          <p:cNvPr id="140" name="" descr=""/>
          <p:cNvPicPr/>
          <p:nvPr/>
        </p:nvPicPr>
        <p:blipFill>
          <a:blip r:embed="rId3"/>
          <a:srcRect l="0" t="0" r="19134" b="86681"/>
          <a:stretch/>
        </p:blipFill>
        <p:spPr>
          <a:xfrm>
            <a:off x="4054680" y="1600200"/>
            <a:ext cx="287280" cy="383040"/>
          </a:xfrm>
          <a:prstGeom prst="rect">
            <a:avLst/>
          </a:prstGeom>
          <a:ln w="0">
            <a:noFill/>
          </a:ln>
        </p:spPr>
      </p:pic>
      <p:pic>
        <p:nvPicPr>
          <p:cNvPr id="141" name="" descr=""/>
          <p:cNvPicPr/>
          <p:nvPr/>
        </p:nvPicPr>
        <p:blipFill>
          <a:blip r:embed="rId4"/>
          <a:srcRect l="0" t="82184" r="0" b="0"/>
          <a:stretch/>
        </p:blipFill>
        <p:spPr>
          <a:xfrm>
            <a:off x="2743200" y="4242600"/>
            <a:ext cx="227160" cy="327960"/>
          </a:xfrm>
          <a:prstGeom prst="rect">
            <a:avLst/>
          </a:prstGeom>
          <a:ln w="0">
            <a:noFill/>
          </a:ln>
        </p:spPr>
      </p:pic>
      <p:pic>
        <p:nvPicPr>
          <p:cNvPr id="142" name="" descr=""/>
          <p:cNvPicPr/>
          <p:nvPr/>
        </p:nvPicPr>
        <p:blipFill>
          <a:blip r:embed="rId5"/>
          <a:srcRect l="0" t="55520" r="0" b="27791"/>
          <a:stretch/>
        </p:blipFill>
        <p:spPr>
          <a:xfrm>
            <a:off x="4443840" y="3633120"/>
            <a:ext cx="355320" cy="480240"/>
          </a:xfrm>
          <a:prstGeom prst="rect">
            <a:avLst/>
          </a:prstGeom>
          <a:ln w="0">
            <a:noFill/>
          </a:ln>
        </p:spPr>
      </p:pic>
      <p:pic>
        <p:nvPicPr>
          <p:cNvPr id="143" name="" descr=""/>
          <p:cNvPicPr/>
          <p:nvPr/>
        </p:nvPicPr>
        <p:blipFill>
          <a:blip r:embed="rId6"/>
          <a:srcRect l="0" t="0" r="19134" b="86681"/>
          <a:stretch/>
        </p:blipFill>
        <p:spPr>
          <a:xfrm>
            <a:off x="4740480" y="3273120"/>
            <a:ext cx="287280" cy="383040"/>
          </a:xfrm>
          <a:prstGeom prst="rect">
            <a:avLst/>
          </a:prstGeom>
          <a:ln w="0">
            <a:noFill/>
          </a:ln>
        </p:spPr>
      </p:pic>
      <p:pic>
        <p:nvPicPr>
          <p:cNvPr id="144" name="" descr=""/>
          <p:cNvPicPr/>
          <p:nvPr/>
        </p:nvPicPr>
        <p:blipFill>
          <a:blip r:embed="rId7"/>
          <a:srcRect l="0" t="55520" r="0" b="27791"/>
          <a:stretch/>
        </p:blipFill>
        <p:spPr>
          <a:xfrm>
            <a:off x="1828800" y="4318920"/>
            <a:ext cx="355320" cy="480240"/>
          </a:xfrm>
          <a:prstGeom prst="rect">
            <a:avLst/>
          </a:prstGeom>
          <a:ln w="0">
            <a:noFill/>
          </a:ln>
        </p:spPr>
      </p:pic>
      <p:pic>
        <p:nvPicPr>
          <p:cNvPr id="145" name="" descr=""/>
          <p:cNvPicPr/>
          <p:nvPr/>
        </p:nvPicPr>
        <p:blipFill>
          <a:blip r:embed="rId8"/>
          <a:srcRect l="0" t="55520" r="0" b="27791"/>
          <a:stretch/>
        </p:blipFill>
        <p:spPr>
          <a:xfrm>
            <a:off x="1600200" y="2718720"/>
            <a:ext cx="355320" cy="480240"/>
          </a:xfrm>
          <a:prstGeom prst="rect">
            <a:avLst/>
          </a:prstGeom>
          <a:ln w="0">
            <a:noFill/>
          </a:ln>
        </p:spPr>
      </p:pic>
      <p:pic>
        <p:nvPicPr>
          <p:cNvPr id="146" name="" descr=""/>
          <p:cNvPicPr/>
          <p:nvPr/>
        </p:nvPicPr>
        <p:blipFill>
          <a:blip r:embed="rId9"/>
          <a:srcRect l="0" t="0" r="19134" b="86681"/>
          <a:stretch/>
        </p:blipFill>
        <p:spPr>
          <a:xfrm>
            <a:off x="4511880" y="2514600"/>
            <a:ext cx="287280" cy="383040"/>
          </a:xfrm>
          <a:prstGeom prst="rect">
            <a:avLst/>
          </a:prstGeom>
          <a:ln w="0">
            <a:noFill/>
          </a:ln>
        </p:spPr>
      </p:pic>
      <p:pic>
        <p:nvPicPr>
          <p:cNvPr id="147" name="" descr=""/>
          <p:cNvPicPr/>
          <p:nvPr/>
        </p:nvPicPr>
        <p:blipFill>
          <a:blip r:embed="rId10"/>
          <a:srcRect l="0" t="25521" r="0" b="61153"/>
          <a:stretch/>
        </p:blipFill>
        <p:spPr>
          <a:xfrm>
            <a:off x="2743200" y="1901160"/>
            <a:ext cx="355680" cy="383400"/>
          </a:xfrm>
          <a:prstGeom prst="rect">
            <a:avLst/>
          </a:prstGeom>
          <a:ln w="0">
            <a:noFill/>
          </a:ln>
        </p:spPr>
      </p:pic>
      <p:pic>
        <p:nvPicPr>
          <p:cNvPr id="148" name="" descr=""/>
          <p:cNvPicPr/>
          <p:nvPr/>
        </p:nvPicPr>
        <p:blipFill>
          <a:blip r:embed="rId11"/>
          <a:srcRect l="0" t="82184" r="0" b="0"/>
          <a:stretch/>
        </p:blipFill>
        <p:spPr>
          <a:xfrm>
            <a:off x="9878400" y="2838600"/>
            <a:ext cx="227160" cy="327960"/>
          </a:xfrm>
          <a:prstGeom prst="rect">
            <a:avLst/>
          </a:prstGeom>
          <a:ln w="0">
            <a:noFill/>
          </a:ln>
        </p:spPr>
      </p:pic>
      <p:pic>
        <p:nvPicPr>
          <p:cNvPr id="149" name="" descr=""/>
          <p:cNvPicPr/>
          <p:nvPr/>
        </p:nvPicPr>
        <p:blipFill>
          <a:blip r:embed="rId12"/>
          <a:srcRect l="0" t="25521" r="0" b="61153"/>
          <a:stretch/>
        </p:blipFill>
        <p:spPr>
          <a:xfrm>
            <a:off x="8714880" y="2237400"/>
            <a:ext cx="355680" cy="383400"/>
          </a:xfrm>
          <a:prstGeom prst="rect">
            <a:avLst/>
          </a:prstGeom>
          <a:ln w="0">
            <a:noFill/>
          </a:ln>
        </p:spPr>
      </p:pic>
      <p:pic>
        <p:nvPicPr>
          <p:cNvPr id="150" name="" descr=""/>
          <p:cNvPicPr/>
          <p:nvPr/>
        </p:nvPicPr>
        <p:blipFill>
          <a:blip r:embed="rId13"/>
          <a:srcRect l="0" t="82184" r="0" b="0"/>
          <a:stretch/>
        </p:blipFill>
        <p:spPr>
          <a:xfrm>
            <a:off x="3429000" y="1728000"/>
            <a:ext cx="227160" cy="327960"/>
          </a:xfrm>
          <a:prstGeom prst="rect">
            <a:avLst/>
          </a:prstGeom>
          <a:ln w="0">
            <a:noFill/>
          </a:ln>
        </p:spPr>
      </p:pic>
      <p:pic>
        <p:nvPicPr>
          <p:cNvPr id="151" name="" descr=""/>
          <p:cNvPicPr/>
          <p:nvPr/>
        </p:nvPicPr>
        <p:blipFill>
          <a:blip r:embed="rId14"/>
          <a:srcRect l="0" t="55520" r="0" b="27791"/>
          <a:stretch/>
        </p:blipFill>
        <p:spPr>
          <a:xfrm>
            <a:off x="8686800" y="2513520"/>
            <a:ext cx="355320" cy="480240"/>
          </a:xfrm>
          <a:prstGeom prst="rect">
            <a:avLst/>
          </a:prstGeom>
          <a:ln w="0">
            <a:noFill/>
          </a:ln>
        </p:spPr>
      </p:pic>
      <p:sp>
        <p:nvSpPr>
          <p:cNvPr id="152" name="CustomShape 5"/>
          <p:cNvSpPr/>
          <p:nvPr/>
        </p:nvSpPr>
        <p:spPr>
          <a:xfrm>
            <a:off x="1422000" y="2415600"/>
            <a:ext cx="45576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pic>
        <p:nvPicPr>
          <p:cNvPr id="153" name="" descr=""/>
          <p:cNvPicPr/>
          <p:nvPr/>
        </p:nvPicPr>
        <p:blipFill>
          <a:blip r:embed="rId15"/>
          <a:srcRect l="0" t="55520" r="0" b="27791"/>
          <a:stretch/>
        </p:blipFill>
        <p:spPr>
          <a:xfrm>
            <a:off x="4444200" y="3633120"/>
            <a:ext cx="355320" cy="480240"/>
          </a:xfrm>
          <a:prstGeom prst="rect">
            <a:avLst/>
          </a:prstGeom>
          <a:ln w="0">
            <a:noFill/>
          </a:ln>
        </p:spPr>
      </p:pic>
      <p:sp>
        <p:nvSpPr>
          <p:cNvPr id="154" name="CustomShape 6"/>
          <p:cNvSpPr/>
          <p:nvPr/>
        </p:nvSpPr>
        <p:spPr>
          <a:xfrm>
            <a:off x="3731760" y="1962000"/>
            <a:ext cx="4078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
        <p:nvSpPr>
          <p:cNvPr id="155" name="CustomShape 7"/>
          <p:cNvSpPr/>
          <p:nvPr/>
        </p:nvSpPr>
        <p:spPr>
          <a:xfrm>
            <a:off x="2502000" y="4575960"/>
            <a:ext cx="45576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
        <p:nvSpPr>
          <p:cNvPr id="156" name="CustomShape 8"/>
          <p:cNvSpPr/>
          <p:nvPr/>
        </p:nvSpPr>
        <p:spPr>
          <a:xfrm>
            <a:off x="2502000" y="4575960"/>
            <a:ext cx="45576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
        <p:nvSpPr>
          <p:cNvPr id="157" name="CustomShape 9"/>
          <p:cNvSpPr/>
          <p:nvPr/>
        </p:nvSpPr>
        <p:spPr>
          <a:xfrm>
            <a:off x="2394000" y="4575960"/>
            <a:ext cx="45576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
        <p:nvSpPr>
          <p:cNvPr id="158" name="CustomShape 10"/>
          <p:cNvSpPr/>
          <p:nvPr/>
        </p:nvSpPr>
        <p:spPr>
          <a:xfrm>
            <a:off x="398880" y="59688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000000"/>
                </a:solidFill>
                <a:latin typeface="Roboto"/>
                <a:ea typeface="Roboto"/>
              </a:rPr>
              <a:t>Example map of Santander with various sensors located around the city.</a:t>
            </a:r>
            <a:endParaRPr b="0" lang="en-US" sz="900" spc="-1" strike="noStrike">
              <a:solidFill>
                <a:srgbClr val="000000"/>
              </a:solidFill>
              <a:latin typeface="Arial"/>
            </a:endParaRPr>
          </a:p>
        </p:txBody>
      </p:sp>
      <p:sp>
        <p:nvSpPr>
          <p:cNvPr id="159" name="CustomShape 11"/>
          <p:cNvSpPr/>
          <p:nvPr/>
        </p:nvSpPr>
        <p:spPr>
          <a:xfrm>
            <a:off x="3011760" y="4158000"/>
            <a:ext cx="4078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
        <p:nvSpPr>
          <p:cNvPr id="160" name="CustomShape 12"/>
          <p:cNvSpPr/>
          <p:nvPr/>
        </p:nvSpPr>
        <p:spPr>
          <a:xfrm>
            <a:off x="3228120" y="4086360"/>
            <a:ext cx="4078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IoT Example – Smart Cities - Songdo/Santander/etc.</a:t>
            </a:r>
            <a:endParaRPr b="0" lang="en-US" sz="2400" spc="-1" strike="noStrike">
              <a:solidFill>
                <a:srgbClr val="000000"/>
              </a:solidFill>
              <a:latin typeface="Arial"/>
            </a:endParaRPr>
          </a:p>
          <a:p>
            <a:pPr>
              <a:lnSpc>
                <a:spcPct val="100000"/>
              </a:lnSpc>
            </a:pPr>
            <a:r>
              <a:rPr b="1" lang="de-DE" sz="2400" spc="-1" strike="noStrike">
                <a:solidFill>
                  <a:srgbClr val="000000"/>
                </a:solidFill>
                <a:latin typeface="DejaVu Sans"/>
                <a:ea typeface="DejaVu Sans"/>
              </a:rPr>
              <a:t> </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62" name="CustomShape 2"/>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https://www.governing.com/archive/gov-santander-spain-smart-city.html</a:t>
            </a:r>
            <a:endParaRPr b="0" lang="en-US" sz="900" spc="-1" strike="noStrike">
              <a:solidFill>
                <a:srgbClr val="000000"/>
              </a:solidFill>
              <a:latin typeface="Arial"/>
            </a:endParaRPr>
          </a:p>
        </p:txBody>
      </p:sp>
      <p:sp>
        <p:nvSpPr>
          <p:cNvPr id="163" name="CustomShape 3"/>
          <p:cNvSpPr/>
          <p:nvPr/>
        </p:nvSpPr>
        <p:spPr>
          <a:xfrm>
            <a:off x="6534000" y="1433880"/>
            <a:ext cx="4893120" cy="4797720"/>
          </a:xfrm>
          <a:prstGeom prst="rect">
            <a:avLst/>
          </a:prstGeom>
          <a:noFill/>
          <a:ln w="0">
            <a:noFill/>
          </a:ln>
        </p:spPr>
        <p:style>
          <a:lnRef idx="0"/>
          <a:fillRef idx="0"/>
          <a:effectRef idx="0"/>
          <a:fontRef idx="minor"/>
        </p:style>
        <p:txBody>
          <a:bodyPr lIns="90000" rIns="90000" tIns="45000" bIns="45000" anchor="t">
            <a:noAutofit/>
          </a:bodyPr>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Data from sensors is analysed by banks of computers that analyse information in real-time, which city officials may use to:</a:t>
            </a:r>
            <a:endParaRPr b="0" lang="en-US"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adjust energy usage</a:t>
            </a:r>
            <a:endParaRPr b="0" lang="en-US"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optimise trash pickups for a particular week</a:t>
            </a: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Community-based traffic and navigation apps also help commuters to act as “sensors” themselves.</a:t>
            </a: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marL="216000" indent="-214920">
              <a:lnSpc>
                <a:spcPct val="100000"/>
              </a:lnSpc>
              <a:buClr>
                <a:srgbClr val="008c4f"/>
              </a:buClr>
              <a:buSzPct val="115000"/>
              <a:buFont typeface="Wingdings 2" charset="2"/>
              <a:buChar char=""/>
            </a:pPr>
            <a:r>
              <a:rPr b="0" lang="en-US" sz="1800" spc="-1" strike="noStrike">
                <a:solidFill>
                  <a:srgbClr val="000000"/>
                </a:solidFill>
                <a:latin typeface="DejaVu Sans"/>
                <a:ea typeface="DejaVu Sans"/>
              </a:rPr>
              <a:t>The open-sourced data also benefits citizens and tourists, who can, for example: point their phone at a bus stop to know the arrival times, or know if parking spaces are available in a general area.</a:t>
            </a:r>
            <a:endParaRPr b="0" lang="en-US" sz="1800" spc="-1" strike="noStrike">
              <a:solidFill>
                <a:srgbClr val="000000"/>
              </a:solidFill>
              <a:latin typeface="Arial"/>
            </a:endParaRPr>
          </a:p>
        </p:txBody>
      </p:sp>
      <p:pic>
        <p:nvPicPr>
          <p:cNvPr id="164" name="" descr=""/>
          <p:cNvPicPr/>
          <p:nvPr/>
        </p:nvPicPr>
        <p:blipFill>
          <a:blip r:embed="rId1"/>
          <a:stretch/>
        </p:blipFill>
        <p:spPr>
          <a:xfrm>
            <a:off x="457200" y="1370160"/>
            <a:ext cx="5484960" cy="4572360"/>
          </a:xfrm>
          <a:prstGeom prst="rect">
            <a:avLst/>
          </a:prstGeom>
          <a:ln w="0">
            <a:noFill/>
          </a:ln>
        </p:spPr>
      </p:pic>
      <p:pic>
        <p:nvPicPr>
          <p:cNvPr id="165" name="" descr=""/>
          <p:cNvPicPr/>
          <p:nvPr/>
        </p:nvPicPr>
        <p:blipFill>
          <a:blip r:embed="rId2"/>
          <a:srcRect l="0" t="25521" r="0" b="61153"/>
          <a:stretch/>
        </p:blipFill>
        <p:spPr>
          <a:xfrm>
            <a:off x="4443480" y="2815920"/>
            <a:ext cx="355680" cy="383400"/>
          </a:xfrm>
          <a:prstGeom prst="rect">
            <a:avLst/>
          </a:prstGeom>
          <a:ln w="0">
            <a:noFill/>
          </a:ln>
        </p:spPr>
      </p:pic>
      <p:pic>
        <p:nvPicPr>
          <p:cNvPr id="166" name="" descr=""/>
          <p:cNvPicPr/>
          <p:nvPr/>
        </p:nvPicPr>
        <p:blipFill>
          <a:blip r:embed="rId3"/>
          <a:srcRect l="0" t="0" r="19134" b="86681"/>
          <a:stretch/>
        </p:blipFill>
        <p:spPr>
          <a:xfrm>
            <a:off x="4054680" y="1600560"/>
            <a:ext cx="287280" cy="383040"/>
          </a:xfrm>
          <a:prstGeom prst="rect">
            <a:avLst/>
          </a:prstGeom>
          <a:ln w="0">
            <a:noFill/>
          </a:ln>
        </p:spPr>
      </p:pic>
      <p:pic>
        <p:nvPicPr>
          <p:cNvPr id="167" name="" descr=""/>
          <p:cNvPicPr/>
          <p:nvPr/>
        </p:nvPicPr>
        <p:blipFill>
          <a:blip r:embed="rId4"/>
          <a:srcRect l="0" t="82184" r="0" b="0"/>
          <a:stretch/>
        </p:blipFill>
        <p:spPr>
          <a:xfrm>
            <a:off x="2743200" y="4242960"/>
            <a:ext cx="227160" cy="327960"/>
          </a:xfrm>
          <a:prstGeom prst="rect">
            <a:avLst/>
          </a:prstGeom>
          <a:ln w="0">
            <a:noFill/>
          </a:ln>
        </p:spPr>
      </p:pic>
      <p:pic>
        <p:nvPicPr>
          <p:cNvPr id="168" name="" descr=""/>
          <p:cNvPicPr/>
          <p:nvPr/>
        </p:nvPicPr>
        <p:blipFill>
          <a:blip r:embed="rId5"/>
          <a:srcRect l="0" t="55520" r="0" b="27791"/>
          <a:stretch/>
        </p:blipFill>
        <p:spPr>
          <a:xfrm>
            <a:off x="4443840" y="3633480"/>
            <a:ext cx="355320" cy="480240"/>
          </a:xfrm>
          <a:prstGeom prst="rect">
            <a:avLst/>
          </a:prstGeom>
          <a:ln w="0">
            <a:noFill/>
          </a:ln>
        </p:spPr>
      </p:pic>
      <p:pic>
        <p:nvPicPr>
          <p:cNvPr id="169" name="" descr=""/>
          <p:cNvPicPr/>
          <p:nvPr/>
        </p:nvPicPr>
        <p:blipFill>
          <a:blip r:embed="rId6"/>
          <a:srcRect l="0" t="0" r="19134" b="86681"/>
          <a:stretch/>
        </p:blipFill>
        <p:spPr>
          <a:xfrm>
            <a:off x="4740480" y="3273480"/>
            <a:ext cx="287280" cy="383040"/>
          </a:xfrm>
          <a:prstGeom prst="rect">
            <a:avLst/>
          </a:prstGeom>
          <a:ln w="0">
            <a:noFill/>
          </a:ln>
        </p:spPr>
      </p:pic>
      <p:pic>
        <p:nvPicPr>
          <p:cNvPr id="170" name="" descr=""/>
          <p:cNvPicPr/>
          <p:nvPr/>
        </p:nvPicPr>
        <p:blipFill>
          <a:blip r:embed="rId7"/>
          <a:srcRect l="0" t="55520" r="0" b="27791"/>
          <a:stretch/>
        </p:blipFill>
        <p:spPr>
          <a:xfrm>
            <a:off x="1828800" y="4319280"/>
            <a:ext cx="355320" cy="480240"/>
          </a:xfrm>
          <a:prstGeom prst="rect">
            <a:avLst/>
          </a:prstGeom>
          <a:ln w="0">
            <a:noFill/>
          </a:ln>
        </p:spPr>
      </p:pic>
      <p:pic>
        <p:nvPicPr>
          <p:cNvPr id="171" name="" descr=""/>
          <p:cNvPicPr/>
          <p:nvPr/>
        </p:nvPicPr>
        <p:blipFill>
          <a:blip r:embed="rId8"/>
          <a:srcRect l="0" t="55520" r="0" b="27791"/>
          <a:stretch/>
        </p:blipFill>
        <p:spPr>
          <a:xfrm>
            <a:off x="1600200" y="2719080"/>
            <a:ext cx="355320" cy="480240"/>
          </a:xfrm>
          <a:prstGeom prst="rect">
            <a:avLst/>
          </a:prstGeom>
          <a:ln w="0">
            <a:noFill/>
          </a:ln>
        </p:spPr>
      </p:pic>
      <p:pic>
        <p:nvPicPr>
          <p:cNvPr id="172" name="" descr=""/>
          <p:cNvPicPr/>
          <p:nvPr/>
        </p:nvPicPr>
        <p:blipFill>
          <a:blip r:embed="rId9"/>
          <a:srcRect l="0" t="0" r="19134" b="86681"/>
          <a:stretch/>
        </p:blipFill>
        <p:spPr>
          <a:xfrm>
            <a:off x="4511880" y="2514960"/>
            <a:ext cx="287280" cy="383040"/>
          </a:xfrm>
          <a:prstGeom prst="rect">
            <a:avLst/>
          </a:prstGeom>
          <a:ln w="0">
            <a:noFill/>
          </a:ln>
        </p:spPr>
      </p:pic>
      <p:pic>
        <p:nvPicPr>
          <p:cNvPr id="173" name="" descr=""/>
          <p:cNvPicPr/>
          <p:nvPr/>
        </p:nvPicPr>
        <p:blipFill>
          <a:blip r:embed="rId10"/>
          <a:srcRect l="0" t="25521" r="0" b="61153"/>
          <a:stretch/>
        </p:blipFill>
        <p:spPr>
          <a:xfrm>
            <a:off x="2743200" y="1901520"/>
            <a:ext cx="355680" cy="383400"/>
          </a:xfrm>
          <a:prstGeom prst="rect">
            <a:avLst/>
          </a:prstGeom>
          <a:ln w="0">
            <a:noFill/>
          </a:ln>
        </p:spPr>
      </p:pic>
      <p:pic>
        <p:nvPicPr>
          <p:cNvPr id="174" name="" descr=""/>
          <p:cNvPicPr/>
          <p:nvPr/>
        </p:nvPicPr>
        <p:blipFill>
          <a:blip r:embed="rId11"/>
          <a:srcRect l="0" t="82184" r="0" b="0"/>
          <a:stretch/>
        </p:blipFill>
        <p:spPr>
          <a:xfrm>
            <a:off x="3429000" y="1728360"/>
            <a:ext cx="227160" cy="327960"/>
          </a:xfrm>
          <a:prstGeom prst="rect">
            <a:avLst/>
          </a:prstGeom>
          <a:ln w="0">
            <a:noFill/>
          </a:ln>
        </p:spPr>
      </p:pic>
      <p:sp>
        <p:nvSpPr>
          <p:cNvPr id="175" name="CustomShape 4"/>
          <p:cNvSpPr/>
          <p:nvPr/>
        </p:nvSpPr>
        <p:spPr>
          <a:xfrm>
            <a:off x="1422000" y="2415960"/>
            <a:ext cx="45576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pic>
        <p:nvPicPr>
          <p:cNvPr id="176" name="" descr=""/>
          <p:cNvPicPr/>
          <p:nvPr/>
        </p:nvPicPr>
        <p:blipFill>
          <a:blip r:embed="rId12"/>
          <a:srcRect l="0" t="55520" r="0" b="27791"/>
          <a:stretch/>
        </p:blipFill>
        <p:spPr>
          <a:xfrm>
            <a:off x="4444200" y="3633480"/>
            <a:ext cx="355320" cy="480240"/>
          </a:xfrm>
          <a:prstGeom prst="rect">
            <a:avLst/>
          </a:prstGeom>
          <a:ln w="0">
            <a:noFill/>
          </a:ln>
        </p:spPr>
      </p:pic>
      <p:sp>
        <p:nvSpPr>
          <p:cNvPr id="177" name="CustomShape 5"/>
          <p:cNvSpPr/>
          <p:nvPr/>
        </p:nvSpPr>
        <p:spPr>
          <a:xfrm>
            <a:off x="3731760" y="1962360"/>
            <a:ext cx="4078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
        <p:nvSpPr>
          <p:cNvPr id="178" name="CustomShape 6"/>
          <p:cNvSpPr/>
          <p:nvPr/>
        </p:nvSpPr>
        <p:spPr>
          <a:xfrm>
            <a:off x="2502000" y="4575960"/>
            <a:ext cx="45576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
        <p:nvSpPr>
          <p:cNvPr id="179" name="CustomShape 7"/>
          <p:cNvSpPr/>
          <p:nvPr/>
        </p:nvSpPr>
        <p:spPr>
          <a:xfrm>
            <a:off x="2394000" y="4575960"/>
            <a:ext cx="45576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
        <p:nvSpPr>
          <p:cNvPr id="180" name="CustomShape 8"/>
          <p:cNvSpPr/>
          <p:nvPr/>
        </p:nvSpPr>
        <p:spPr>
          <a:xfrm>
            <a:off x="398880" y="59688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000000"/>
                </a:solidFill>
                <a:latin typeface="Roboto"/>
                <a:ea typeface="Roboto"/>
              </a:rPr>
              <a:t>Example map of Santander with various sensors located around the city.</a:t>
            </a:r>
            <a:endParaRPr b="0" lang="en-US" sz="900" spc="-1" strike="noStrike">
              <a:solidFill>
                <a:srgbClr val="000000"/>
              </a:solidFill>
              <a:latin typeface="Arial"/>
            </a:endParaRPr>
          </a:p>
        </p:txBody>
      </p:sp>
      <p:sp>
        <p:nvSpPr>
          <p:cNvPr id="181" name="CustomShape 9"/>
          <p:cNvSpPr/>
          <p:nvPr/>
        </p:nvSpPr>
        <p:spPr>
          <a:xfrm>
            <a:off x="4079520" y="5727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000000"/>
                </a:solidFill>
                <a:latin typeface="Roboto"/>
                <a:ea typeface="Roboto"/>
              </a:rPr>
              <a:t>© OpenStreetMap contributors</a:t>
            </a:r>
            <a:endParaRPr b="0" lang="en-US" sz="900" spc="-1" strike="noStrike">
              <a:solidFill>
                <a:srgbClr val="000000"/>
              </a:solidFill>
              <a:latin typeface="Arial"/>
            </a:endParaRPr>
          </a:p>
        </p:txBody>
      </p:sp>
      <p:sp>
        <p:nvSpPr>
          <p:cNvPr id="182" name="CustomShape 10"/>
          <p:cNvSpPr/>
          <p:nvPr/>
        </p:nvSpPr>
        <p:spPr>
          <a:xfrm>
            <a:off x="3011760" y="4158000"/>
            <a:ext cx="4078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
        <p:nvSpPr>
          <p:cNvPr id="183" name="CustomShape 11"/>
          <p:cNvSpPr/>
          <p:nvPr/>
        </p:nvSpPr>
        <p:spPr>
          <a:xfrm>
            <a:off x="3228120" y="4086360"/>
            <a:ext cx="4078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FontAwesome"/>
                <a:ea typeface="FontAwesome"/>
              </a:rPr>
              <a: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The Value of Data</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pic>
        <p:nvPicPr>
          <p:cNvPr id="185" name="" descr=""/>
          <p:cNvPicPr/>
          <p:nvPr/>
        </p:nvPicPr>
        <p:blipFill>
          <a:blip r:embed="rId1"/>
          <a:stretch/>
        </p:blipFill>
        <p:spPr>
          <a:xfrm>
            <a:off x="1828800" y="1475640"/>
            <a:ext cx="5940720" cy="4922280"/>
          </a:xfrm>
          <a:prstGeom prst="rect">
            <a:avLst/>
          </a:prstGeom>
          <a:ln w="0">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The Value of Data – Smart Parking</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pic>
        <p:nvPicPr>
          <p:cNvPr id="187" name="" descr=""/>
          <p:cNvPicPr/>
          <p:nvPr/>
        </p:nvPicPr>
        <p:blipFill>
          <a:blip r:embed="rId1"/>
          <a:stretch/>
        </p:blipFill>
        <p:spPr>
          <a:xfrm>
            <a:off x="1828800" y="1448280"/>
            <a:ext cx="7998120" cy="494964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CustomShape 13"/>
          <p:cNvSpPr/>
          <p:nvPr/>
        </p:nvSpPr>
        <p:spPr>
          <a:xfrm>
            <a:off x="335520" y="764640"/>
            <a:ext cx="10739520" cy="490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Course Organization</a:t>
            </a:r>
            <a:endParaRPr b="0" lang="en-US" sz="2400" spc="-1" strike="noStrike">
              <a:solidFill>
                <a:srgbClr val="000000"/>
              </a:solidFill>
              <a:latin typeface="Arial"/>
            </a:endParaRPr>
          </a:p>
        </p:txBody>
      </p:sp>
      <p:sp>
        <p:nvSpPr>
          <p:cNvPr id="65" name="CustomShape 14"/>
          <p:cNvSpPr/>
          <p:nvPr/>
        </p:nvSpPr>
        <p:spPr>
          <a:xfrm>
            <a:off x="335520" y="1268280"/>
            <a:ext cx="10739520" cy="5027040"/>
          </a:xfrm>
          <a:prstGeom prst="rect">
            <a:avLst/>
          </a:prstGeom>
          <a:noFill/>
          <a:ln w="0">
            <a:noFill/>
          </a:ln>
        </p:spPr>
        <p:style>
          <a:lnRef idx="0"/>
          <a:fillRef idx="0"/>
          <a:effectRef idx="0"/>
          <a:fontRef idx="minor"/>
        </p:style>
        <p:txBody>
          <a:bodyPr lIns="90000" rIns="90000" tIns="45000" bIns="45000" anchor="ctr">
            <a:noAutofit/>
          </a:bodyPr>
          <a:p>
            <a:pPr marL="195120" indent="-188280">
              <a:lnSpc>
                <a:spcPct val="100000"/>
              </a:lnSpc>
              <a:spcBef>
                <a:spcPts val="360"/>
              </a:spcBef>
              <a:buClr>
                <a:srgbClr val="008c4f"/>
              </a:buClr>
              <a:buSzPct val="115000"/>
              <a:buFont typeface="Wingdings" charset="2"/>
              <a:buChar char=""/>
            </a:pPr>
            <a:r>
              <a:rPr b="0" lang="en-GB" sz="1800" spc="-1" strike="noStrike">
                <a:solidFill>
                  <a:srgbClr val="000000"/>
                </a:solidFill>
                <a:latin typeface="DejaVu Sans"/>
                <a:ea typeface="DejaVu Sans"/>
              </a:rPr>
              <a:t>Questions? Write us an email: </a:t>
            </a:r>
            <a:r>
              <a:rPr b="0" lang="en-GB" sz="1800" spc="-1" strike="noStrike" u="sng">
                <a:solidFill>
                  <a:srgbClr val="000000"/>
                </a:solidFill>
                <a:uFillTx/>
                <a:latin typeface="DejaVu Sans"/>
                <a:ea typeface="DejaVu Sans"/>
              </a:rPr>
              <a:t>etce-etce@tu-clausthal.de</a:t>
            </a:r>
            <a:r>
              <a:rPr b="0" lang="en-GB"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We will </a:t>
            </a:r>
            <a:r>
              <a:rPr b="1" lang="en-GB" sz="1800" spc="-1" strike="noStrike" u="sng">
                <a:solidFill>
                  <a:srgbClr val="c9211e"/>
                </a:solidFill>
                <a:uFillTx/>
                <a:latin typeface="DejaVu Sans"/>
                <a:ea typeface="DejaVu Sans"/>
              </a:rPr>
              <a:t>only</a:t>
            </a:r>
            <a:r>
              <a:rPr b="1" lang="en-GB" sz="1800" spc="-1" strike="noStrike">
                <a:solidFill>
                  <a:srgbClr val="000000"/>
                </a:solidFill>
                <a:latin typeface="DejaVu Sans"/>
                <a:ea typeface="DejaVu Sans"/>
              </a:rPr>
              <a:t> respond to</a:t>
            </a:r>
            <a:endParaRPr b="0" lang="en-US" sz="1800" spc="-1" strike="noStrike">
              <a:solidFill>
                <a:srgbClr val="000000"/>
              </a:solidFill>
              <a:latin typeface="Arial"/>
            </a:endParaRPr>
          </a:p>
          <a:p>
            <a:pPr algn="ctr">
              <a:lnSpc>
                <a:spcPct val="100000"/>
              </a:lnSpc>
              <a:spcBef>
                <a:spcPts val="360"/>
              </a:spcBef>
            </a:pPr>
            <a:r>
              <a:rPr b="1" lang="en-GB" sz="1800" spc="-1" strike="noStrike">
                <a:solidFill>
                  <a:srgbClr val="000000"/>
                </a:solidFill>
                <a:latin typeface="DejaVu Sans"/>
                <a:ea typeface="DejaVu Sans"/>
              </a:rPr>
              <a:t>emails written to this specific email address!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A Data-Driven Smart CE Framework </a:t>
            </a:r>
            <a:endParaRPr b="0" lang="en-US" sz="2400" spc="-1" strike="noStrike">
              <a:solidFill>
                <a:srgbClr val="000000"/>
              </a:solidFill>
              <a:latin typeface="Arial"/>
            </a:endParaRPr>
          </a:p>
        </p:txBody>
      </p:sp>
      <p:sp>
        <p:nvSpPr>
          <p:cNvPr id="189" name="CustomShape 2"/>
          <p:cNvSpPr/>
          <p:nvPr/>
        </p:nvSpPr>
        <p:spPr>
          <a:xfrm>
            <a:off x="263520" y="6411600"/>
            <a:ext cx="8874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Kristoffersen et al. (2020) – </a:t>
            </a:r>
            <a:r>
              <a:rPr b="0" lang="en-US" sz="900" spc="-1" strike="noStrike">
                <a:solidFill>
                  <a:srgbClr val="a6a6a6"/>
                </a:solidFill>
                <a:latin typeface="Roboto"/>
                <a:ea typeface="Roboto"/>
              </a:rPr>
              <a:t>The smart circular economy: A digital-enabled circular strategies framework for manufacturing companies.</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90" name="" descr=""/>
          <p:cNvPicPr/>
          <p:nvPr/>
        </p:nvPicPr>
        <p:blipFill>
          <a:blip r:embed="rId1"/>
          <a:stretch/>
        </p:blipFill>
        <p:spPr>
          <a:xfrm>
            <a:off x="349200" y="1347480"/>
            <a:ext cx="11088000" cy="4853520"/>
          </a:xfrm>
          <a:prstGeom prst="rect">
            <a:avLst/>
          </a:prstGeom>
          <a:ln w="0">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So what is the Internet of Things?</a:t>
            </a:r>
            <a:endParaRPr b="0" lang="en-US" sz="3000" spc="-1" strike="noStrike">
              <a:solidFill>
                <a:srgbClr val="000000"/>
              </a:solidFill>
              <a:latin typeface="Arial"/>
            </a:endParaRPr>
          </a:p>
        </p:txBody>
      </p:sp>
      <p:sp>
        <p:nvSpPr>
          <p:cNvPr id="192"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94"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Hundreds of definitions, here are a few:</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ffffff"/>
                </a:solidFill>
                <a:uFillTx/>
                <a:latin typeface="DejaVu Sans"/>
                <a:ea typeface="DejaVu Sans"/>
              </a:rPr>
              <a:t>Cambridge Dictionary:</a:t>
            </a:r>
            <a:r>
              <a:rPr b="0" lang="en-US" sz="1800" spc="-1" strike="noStrike">
                <a:solidFill>
                  <a:srgbClr val="ffffff"/>
                </a:solidFill>
                <a:latin typeface="DejaVu Sans"/>
                <a:ea typeface="DejaVu Sans"/>
              </a:rPr>
              <a:t> </a:t>
            </a:r>
            <a:r>
              <a:rPr b="0" i="1" lang="en-US" sz="1800" spc="-1" strike="noStrike">
                <a:solidFill>
                  <a:srgbClr val="ffffff"/>
                </a:solidFill>
                <a:latin typeface="DejaVu Sans"/>
                <a:ea typeface="DejaVu Sans"/>
              </a:rPr>
              <a:t>“Objects with computing devices in them that are able to connect to each other and exchange data using the internet.”</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96"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Hundreds of definitions, here are a few:</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
        <p:nvSpPr>
          <p:cNvPr id="197" name="CustomShape 3"/>
          <p:cNvSpPr/>
          <p:nvPr/>
        </p:nvSpPr>
        <p:spPr>
          <a:xfrm>
            <a:off x="335520" y="2859120"/>
            <a:ext cx="10649520" cy="922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nSpc>
                <a:spcPct val="100000"/>
              </a:lnSpc>
              <a:spcBef>
                <a:spcPts val="360"/>
              </a:spcBef>
            </a:pPr>
            <a:r>
              <a:rPr b="0" lang="en-US" sz="1800" spc="-1" strike="noStrike" u="sng">
                <a:solidFill>
                  <a:srgbClr val="000000"/>
                </a:solidFill>
                <a:uFillTx/>
                <a:latin typeface="DejaVu Sans"/>
                <a:ea typeface="DejaVu Sans"/>
              </a:rPr>
              <a:t>Cambridge Dictionary:</a:t>
            </a:r>
            <a:r>
              <a:rPr b="0"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“Objects with computing devices in them that are able to connect to each other and exchange data using the internet.”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99"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00" name="CustomShape 3"/>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D.R. Kiran (2019) – Production Planning and Control: A Comprehensive Approach</a:t>
            </a:r>
            <a:r>
              <a:rPr b="0" lang="en-US" sz="900" spc="-1" strike="noStrike">
                <a:solidFill>
                  <a:srgbClr val="a6a6a6"/>
                </a:solidFill>
                <a:latin typeface="Roboto"/>
                <a:ea typeface="Roboto"/>
              </a:rPr>
              <a:t>.</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201" name="CustomShape 4"/>
          <p:cNvSpPr/>
          <p:nvPr/>
        </p:nvSpPr>
        <p:spPr>
          <a:xfrm>
            <a:off x="335520" y="1560600"/>
            <a:ext cx="10784520" cy="127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The Internet of Things (IoT) is the inter-networking of physical devices, vehicles (also referred to as “connected devices” and “smart devices”) buildings, and other items embedded with electronics, software, sensors, actuators, and network connectivity which enable these objects to collect and exchange data.  – </a:t>
            </a:r>
            <a:r>
              <a:rPr b="1" lang="en-US" sz="1800" spc="-1" strike="noStrike">
                <a:solidFill>
                  <a:srgbClr val="000000"/>
                </a:solidFill>
                <a:latin typeface="DejaVu Sans"/>
                <a:ea typeface="DejaVu Sans"/>
              </a:rPr>
              <a:t>Wikipedia contributors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03"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04" name="CustomShape 3"/>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D.R. Kiran (2019) – Production Planning and Control: A Comprehensive Approach</a:t>
            </a:r>
            <a:r>
              <a:rPr b="0" lang="en-US" sz="900" spc="-1" strike="noStrike">
                <a:solidFill>
                  <a:srgbClr val="a6a6a6"/>
                </a:solidFill>
                <a:latin typeface="Roboto"/>
                <a:ea typeface="Roboto"/>
              </a:rPr>
              <a:t>.</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205" name="CustomShape 4"/>
          <p:cNvSpPr/>
          <p:nvPr/>
        </p:nvSpPr>
        <p:spPr>
          <a:xfrm>
            <a:off x="335520" y="1560600"/>
            <a:ext cx="10784520" cy="127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The Internet of Things (IoT) is the inter-networking of physical devices, vehicles (also referred to as “connected devices” and “smart devices”) buildings, and other items embedded with electronics, software, sensors, actuators, and network connectivity which enable these objects to collect and exchange data.  – </a:t>
            </a:r>
            <a:r>
              <a:rPr b="1" lang="en-US" sz="1800" spc="-1" strike="noStrike">
                <a:solidFill>
                  <a:srgbClr val="000000"/>
                </a:solidFill>
                <a:latin typeface="DejaVu Sans"/>
                <a:ea typeface="DejaVu Sans"/>
              </a:rPr>
              <a:t>Wikipedia contributors</a:t>
            </a:r>
            <a:endParaRPr b="0" lang="en-US" sz="1800" spc="-1" strike="noStrike">
              <a:solidFill>
                <a:srgbClr val="000000"/>
              </a:solidFill>
              <a:latin typeface="Arial"/>
            </a:endParaRPr>
          </a:p>
        </p:txBody>
      </p:sp>
      <p:sp>
        <p:nvSpPr>
          <p:cNvPr id="206" name="CustomShape 5"/>
          <p:cNvSpPr/>
          <p:nvPr/>
        </p:nvSpPr>
        <p:spPr>
          <a:xfrm>
            <a:off x="335520" y="3092400"/>
            <a:ext cx="10784520" cy="1597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The Internet of Things (IoT) is a computing concept that describes the idea of everyday physical objects being connected to the internet and being able to identify themselves to other devices. The term is closely identified with Radio Frequency Identification (RFID) as the method of communication, although it also may include other sensor technologies, wireless technologies or QR codes.  –</a:t>
            </a:r>
            <a:r>
              <a:rPr b="1" i="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Technopedia</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Internet of Things (IoT) – Definitions</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08"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09" name="CustomShape 3"/>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D.R. Kiran (2019) – Production Planning and Control: A Comprehensive Approach</a:t>
            </a:r>
            <a:r>
              <a:rPr b="0" lang="en-US" sz="900" spc="-1" strike="noStrike">
                <a:solidFill>
                  <a:srgbClr val="a6a6a6"/>
                </a:solidFill>
                <a:latin typeface="Roboto"/>
                <a:ea typeface="Roboto"/>
              </a:rPr>
              <a:t>.</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210" name="CustomShape 4"/>
          <p:cNvSpPr/>
          <p:nvPr/>
        </p:nvSpPr>
        <p:spPr>
          <a:xfrm>
            <a:off x="335520" y="1560600"/>
            <a:ext cx="10784520" cy="127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The Internet of Things (IoT) is the inter-networking of physical devices, vehicles (also referred to as “connected devices” and “smart devices”) buildings, and other items embedded with electronics, software, sensors, actuators, and network connectivity which enable these objects to collect and exchange data.  – </a:t>
            </a:r>
            <a:r>
              <a:rPr b="1" lang="en-US" sz="1800" spc="-1" strike="noStrike">
                <a:solidFill>
                  <a:srgbClr val="000000"/>
                </a:solidFill>
                <a:latin typeface="DejaVu Sans"/>
                <a:ea typeface="DejaVu Sans"/>
              </a:rPr>
              <a:t>Wikipedia contributors</a:t>
            </a:r>
            <a:endParaRPr b="0" lang="en-US" sz="1800" spc="-1" strike="noStrike">
              <a:solidFill>
                <a:srgbClr val="000000"/>
              </a:solidFill>
              <a:latin typeface="Arial"/>
            </a:endParaRPr>
          </a:p>
        </p:txBody>
      </p:sp>
      <p:sp>
        <p:nvSpPr>
          <p:cNvPr id="211" name="CustomShape 5"/>
          <p:cNvSpPr/>
          <p:nvPr/>
        </p:nvSpPr>
        <p:spPr>
          <a:xfrm>
            <a:off x="335520" y="3092400"/>
            <a:ext cx="10784520" cy="1597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The Internet of Things (IoT) is a computing concept that describes the idea of everyday physical objects being connected to the internet and being able to identify themselves to other devices. The term is closely identified with Radio Frequency Identification (RFID) as the method of communication, although it also may include other sensor technologies, wireless technologies or QR codes.  –</a:t>
            </a:r>
            <a:r>
              <a:rPr b="1" i="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Technopedia</a:t>
            </a:r>
            <a:endParaRPr b="0" lang="en-US" sz="1800" spc="-1" strike="noStrike">
              <a:solidFill>
                <a:srgbClr val="000000"/>
              </a:solidFill>
              <a:latin typeface="Arial"/>
            </a:endParaRPr>
          </a:p>
        </p:txBody>
      </p:sp>
      <p:sp>
        <p:nvSpPr>
          <p:cNvPr id="212" name="CustomShape 6"/>
          <p:cNvSpPr/>
          <p:nvPr/>
        </p:nvSpPr>
        <p:spPr>
          <a:xfrm>
            <a:off x="335520" y="4944600"/>
            <a:ext cx="10784520" cy="127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The Internet of Things (IoT) is the inter-networking of physical devices, vehicles (also referred to as “connected devices” and “smart devices”) buildings, and other items embedded with electronics, software, sensors, actuators, and network connectivity which enable these objects to collect and exchange data.  -- </a:t>
            </a:r>
            <a:r>
              <a:rPr b="1" lang="en-US" sz="1200" spc="-1" strike="noStrike" u="sng">
                <a:solidFill>
                  <a:srgbClr val="0000ff"/>
                </a:solidFill>
                <a:uFillTx/>
                <a:latin typeface="DejaVu Sans"/>
                <a:ea typeface="DejaVu Sans"/>
                <a:hlinkClick r:id="rId1"/>
              </a:rPr>
              <a:t>http://internetofthingsagenda.techtarget.com</a:t>
            </a:r>
            <a:endParaRPr b="0" lang="en-US" sz="1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pic>
        <p:nvPicPr>
          <p:cNvPr id="214" name="Grafik 6" descr=""/>
          <p:cNvPicPr/>
          <p:nvPr/>
        </p:nvPicPr>
        <p:blipFill>
          <a:blip r:embed="rId1"/>
          <a:stretch/>
        </p:blipFill>
        <p:spPr>
          <a:xfrm>
            <a:off x="1656360" y="1202400"/>
            <a:ext cx="8531640" cy="5201640"/>
          </a:xfrm>
          <a:prstGeom prst="rect">
            <a:avLst/>
          </a:prstGeom>
          <a:ln w="0">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Sensors</a:t>
            </a:r>
            <a:endParaRPr b="0" lang="en-US" sz="3000" spc="-1" strike="noStrike">
              <a:solidFill>
                <a:srgbClr val="000000"/>
              </a:solidFill>
              <a:latin typeface="Arial"/>
            </a:endParaRPr>
          </a:p>
        </p:txBody>
      </p:sp>
      <p:sp>
        <p:nvSpPr>
          <p:cNvPr id="216"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Conventional Sensors</a:t>
            </a:r>
            <a:endParaRPr b="0" lang="en-US" sz="2400" spc="-1" strike="noStrike">
              <a:solidFill>
                <a:srgbClr val="000000"/>
              </a:solidFill>
              <a:latin typeface="Arial"/>
            </a:endParaRPr>
          </a:p>
        </p:txBody>
      </p:sp>
      <p:sp>
        <p:nvSpPr>
          <p:cNvPr id="218"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24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Status values:</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Deliver a defined (voltage) value once the measurement event has occurred.</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Examples: </a:t>
            </a:r>
            <a:endParaRPr b="0" lang="en-US" sz="1800" spc="-1" strike="noStrike">
              <a:solidFill>
                <a:srgbClr val="000000"/>
              </a:solidFill>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Push-button</a:t>
            </a:r>
            <a:endParaRPr b="0" lang="en-US" sz="1800" spc="-1" strike="noStrike">
              <a:solidFill>
                <a:srgbClr val="000000"/>
              </a:solidFill>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Reed switch</a:t>
            </a:r>
            <a:endParaRPr b="0" lang="en-US" sz="1800" spc="-1" strike="noStrike">
              <a:solidFill>
                <a:srgbClr val="000000"/>
              </a:solidFill>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Hall sensors</a:t>
            </a:r>
            <a:endParaRPr b="0" lang="en-US" sz="1800" spc="-1" strike="noStrike">
              <a:solidFill>
                <a:srgbClr val="000000"/>
              </a:solidFill>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Light barriers</a:t>
            </a:r>
            <a:endParaRPr b="0" lang="en-US" sz="1800" spc="-1" strike="noStrike">
              <a:solidFill>
                <a:srgbClr val="000000"/>
              </a:solidFill>
              <a:latin typeface="Arial"/>
            </a:endParaRPr>
          </a:p>
          <a:p>
            <a:pPr lvl="2" marL="648000" indent="-212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Temperature/(ultra) sound/radar sensors</a:t>
            </a:r>
            <a:endParaRPr b="0" lang="en-US" sz="1800" spc="-1" strike="noStrike">
              <a:solidFill>
                <a:srgbClr val="000000"/>
              </a:solidFill>
              <a:latin typeface="Arial"/>
            </a:endParaRPr>
          </a:p>
          <a:p>
            <a:pPr marL="216000" indent="-2124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Continuous values:</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Provide a continuous value (e.g. voltage value) depending on the measured value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requires A/D converter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Back to the Lecture</a:t>
            </a:r>
            <a:endParaRPr b="0" lang="en-US" sz="3000" spc="-1" strike="noStrike">
              <a:solidFill>
                <a:srgbClr val="000000"/>
              </a:solidFill>
              <a:latin typeface="Arial"/>
            </a:endParaRPr>
          </a:p>
        </p:txBody>
      </p:sp>
      <p:sp>
        <p:nvSpPr>
          <p:cNvPr id="67"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Temperature Sensors – Overview </a:t>
            </a:r>
            <a:endParaRPr b="0" lang="en-US" sz="2400" spc="-1" strike="noStrike">
              <a:solidFill>
                <a:srgbClr val="000000"/>
              </a:solidFill>
              <a:latin typeface="Arial"/>
            </a:endParaRPr>
          </a:p>
        </p:txBody>
      </p:sp>
      <p:sp>
        <p:nvSpPr>
          <p:cNvPr id="220" name="CustomShape 2"/>
          <p:cNvSpPr/>
          <p:nvPr/>
        </p:nvSpPr>
        <p:spPr>
          <a:xfrm>
            <a:off x="263520" y="6447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https://www.te.com/usa-en/industries/sensor-solutions/insights/temperature-sensor-insights.html</a:t>
            </a:r>
            <a:endParaRPr b="0" lang="en-US" sz="900" spc="-1" strike="noStrike">
              <a:solidFill>
                <a:srgbClr val="000000"/>
              </a:solidFill>
              <a:latin typeface="Arial"/>
            </a:endParaRPr>
          </a:p>
        </p:txBody>
      </p:sp>
      <p:graphicFrame>
        <p:nvGraphicFramePr>
          <p:cNvPr id="221" name="Table 3"/>
          <p:cNvGraphicFramePr/>
          <p:nvPr/>
        </p:nvGraphicFramePr>
        <p:xfrm>
          <a:off x="437040" y="1312200"/>
          <a:ext cx="10728000" cy="4701600"/>
        </p:xfrm>
        <a:graphic>
          <a:graphicData uri="http://schemas.openxmlformats.org/drawingml/2006/table">
            <a:tbl>
              <a:tblPr/>
              <a:tblGrid>
                <a:gridCol w="1688760"/>
                <a:gridCol w="1333440"/>
                <a:gridCol w="2039400"/>
                <a:gridCol w="2089800"/>
                <a:gridCol w="2091240"/>
                <a:gridCol w="1485720"/>
              </a:tblGrid>
              <a:tr h="487800">
                <a:tc>
                  <a:txBody>
                    <a:bodyPr lIns="90000" rIns="90000" anchor="t">
                      <a:noAutofit/>
                    </a:bodyPr>
                    <a:p>
                      <a:pPr>
                        <a:lnSpc>
                          <a:spcPct val="100000"/>
                        </a:lnSpc>
                      </a:pPr>
                      <a:r>
                        <a:rPr b="0" lang="en-US" sz="1300" spc="-1" strike="noStrike">
                          <a:solidFill>
                            <a:srgbClr val="000000"/>
                          </a:solidFill>
                          <a:latin typeface="DejaVu Sans"/>
                        </a:rPr>
                        <a:t>Type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198a8a"/>
                    </a:solidFill>
                  </a:tcPr>
                </a:tc>
                <a:tc>
                  <a:txBody>
                    <a:bodyPr lIns="90000" rIns="90000" anchor="t">
                      <a:noAutofit/>
                    </a:bodyPr>
                    <a:p>
                      <a:pPr>
                        <a:lnSpc>
                          <a:spcPct val="100000"/>
                        </a:lnSpc>
                      </a:pPr>
                      <a:r>
                        <a:rPr b="1" lang="en-US" sz="1300" spc="-1" strike="noStrike">
                          <a:solidFill>
                            <a:srgbClr val="000000"/>
                          </a:solidFill>
                          <a:latin typeface="DejaVu Sans"/>
                        </a:rPr>
                        <a:t>NTC Thermistors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198a8a"/>
                    </a:solidFill>
                  </a:tcPr>
                </a:tc>
                <a:tc>
                  <a:txBody>
                    <a:bodyPr lIns="90000" rIns="90000" anchor="t">
                      <a:noAutofit/>
                    </a:bodyPr>
                    <a:p>
                      <a:pPr>
                        <a:lnSpc>
                          <a:spcPct val="100000"/>
                        </a:lnSpc>
                      </a:pPr>
                      <a:r>
                        <a:rPr b="1" lang="en-US" sz="1300" spc="-1" strike="noStrike">
                          <a:solidFill>
                            <a:srgbClr val="000000"/>
                          </a:solidFill>
                          <a:latin typeface="DejaVu Sans"/>
                        </a:rPr>
                        <a:t>Thermocouple</a:t>
                      </a:r>
                      <a:endParaRPr b="0" lang="en-US" sz="1300" spc="-1" strike="noStrike">
                        <a:solidFill>
                          <a:srgbClr val="000000"/>
                        </a:solidFill>
                        <a:latin typeface="Arial"/>
                      </a:endParaRPr>
                    </a:p>
                    <a:p>
                      <a:pPr>
                        <a:lnSpc>
                          <a:spcPct val="100000"/>
                        </a:lnSpc>
                      </a:pPr>
                      <a:r>
                        <a:rPr b="1" lang="en-US" sz="1300" spc="-1" strike="noStrike">
                          <a:solidFill>
                            <a:srgbClr val="000000"/>
                          </a:solidFill>
                          <a:latin typeface="DejaVu Sans"/>
                        </a:rPr>
                        <a:t>Sensors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198a8a"/>
                    </a:solidFill>
                  </a:tcPr>
                </a:tc>
                <a:tc>
                  <a:txBody>
                    <a:bodyPr lIns="90000" rIns="90000" anchor="t">
                      <a:noAutofit/>
                    </a:bodyPr>
                    <a:p>
                      <a:pPr>
                        <a:lnSpc>
                          <a:spcPct val="100000"/>
                        </a:lnSpc>
                      </a:pPr>
                      <a:r>
                        <a:rPr b="1" lang="en-US" sz="1300" spc="-1" strike="noStrike">
                          <a:solidFill>
                            <a:srgbClr val="000000"/>
                          </a:solidFill>
                          <a:latin typeface="DejaVu Sans"/>
                        </a:rPr>
                        <a:t>Platinum Sensors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198a8a"/>
                    </a:solidFill>
                  </a:tcPr>
                </a:tc>
                <a:tc>
                  <a:txBody>
                    <a:bodyPr lIns="90000" rIns="90000" anchor="t">
                      <a:noAutofit/>
                    </a:bodyPr>
                    <a:p>
                      <a:pPr>
                        <a:lnSpc>
                          <a:spcPct val="100000"/>
                        </a:lnSpc>
                      </a:pPr>
                      <a:r>
                        <a:rPr b="1" lang="en-US" sz="1300" spc="-1" strike="noStrike">
                          <a:solidFill>
                            <a:srgbClr val="000000"/>
                          </a:solidFill>
                          <a:latin typeface="DejaVu Sans"/>
                        </a:rPr>
                        <a:t>Thermopiles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198a8a"/>
                    </a:solidFill>
                  </a:tcPr>
                </a:tc>
                <a:tc>
                  <a:txBody>
                    <a:bodyPr lIns="90000" rIns="90000" anchor="t">
                      <a:noAutofit/>
                    </a:bodyPr>
                    <a:p>
                      <a:pPr>
                        <a:lnSpc>
                          <a:spcPct val="100000"/>
                        </a:lnSpc>
                      </a:pPr>
                      <a:r>
                        <a:rPr b="1" lang="en-US" sz="1300" spc="-1" strike="noStrike">
                          <a:solidFill>
                            <a:srgbClr val="000000"/>
                          </a:solidFill>
                          <a:latin typeface="DejaVu Sans"/>
                        </a:rPr>
                        <a:t>Digital Sensors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198a8a"/>
                    </a:solidFill>
                  </a:tcPr>
                </a:tc>
              </a:tr>
              <a:tr h="1081800">
                <a:tc>
                  <a:txBody>
                    <a:bodyPr lIns="90000" rIns="90000" anchor="t">
                      <a:noAutofit/>
                    </a:bodyPr>
                    <a:p>
                      <a:pPr>
                        <a:lnSpc>
                          <a:spcPct val="100000"/>
                        </a:lnSpc>
                      </a:pPr>
                      <a:r>
                        <a:rPr b="0" lang="en-US" sz="1300" spc="-1" strike="noStrike">
                          <a:solidFill>
                            <a:srgbClr val="000000"/>
                          </a:solidFill>
                          <a:latin typeface="DejaVu Sans"/>
                        </a:rPr>
                        <a:t>Features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Small Size</a:t>
                      </a:r>
                      <a:endParaRPr b="0" lang="en-US" sz="1300" spc="-1" strike="noStrike">
                        <a:solidFill>
                          <a:srgbClr val="000000"/>
                        </a:solidFill>
                        <a:latin typeface="Arial"/>
                      </a:endParaRPr>
                    </a:p>
                    <a:p>
                      <a:pPr>
                        <a:lnSpc>
                          <a:spcPct val="100000"/>
                        </a:lnSpc>
                      </a:pPr>
                      <a:r>
                        <a:rPr b="0" lang="en-US" sz="1300" spc="-1" strike="noStrike">
                          <a:solidFill>
                            <a:srgbClr val="000000"/>
                          </a:solidFill>
                          <a:latin typeface="DejaVu Sans"/>
                        </a:rPr>
                        <a:t>High sensitivity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Extremely small Size, High temperature,</a:t>
                      </a:r>
                      <a:endParaRPr b="0" lang="en-US" sz="1300" spc="-1" strike="noStrike">
                        <a:solidFill>
                          <a:srgbClr val="000000"/>
                        </a:solidFill>
                        <a:latin typeface="Arial"/>
                      </a:endParaRPr>
                    </a:p>
                    <a:p>
                      <a:pPr>
                        <a:lnSpc>
                          <a:spcPct val="100000"/>
                        </a:lnSpc>
                      </a:pPr>
                      <a:r>
                        <a:rPr b="0" lang="en-US" sz="1300" spc="-1" strike="noStrike">
                          <a:solidFill>
                            <a:srgbClr val="000000"/>
                          </a:solidFill>
                          <a:latin typeface="DejaVu Sans"/>
                        </a:rPr>
                        <a:t>Rugged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Superior long-term stability, PTC (Positive Temp. Coefficient) Linear output, Rugged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Non-contact sensor,</a:t>
                      </a:r>
                      <a:endParaRPr b="0" lang="en-US" sz="1300" spc="-1" strike="noStrike">
                        <a:solidFill>
                          <a:srgbClr val="000000"/>
                        </a:solidFill>
                        <a:latin typeface="Arial"/>
                      </a:endParaRPr>
                    </a:p>
                    <a:p>
                      <a:pPr>
                        <a:lnSpc>
                          <a:spcPct val="100000"/>
                        </a:lnSpc>
                      </a:pPr>
                      <a:r>
                        <a:rPr b="0" lang="en-US" sz="1300" spc="-1" strike="noStrike">
                          <a:solidFill>
                            <a:srgbClr val="000000"/>
                          </a:solidFill>
                          <a:latin typeface="DejaVu Sans"/>
                        </a:rPr>
                        <a:t>High temperature, can take measurements from several meters away.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Ease of use,</a:t>
                      </a:r>
                      <a:endParaRPr b="0" lang="en-US" sz="1300" spc="-1" strike="noStrike">
                        <a:solidFill>
                          <a:srgbClr val="000000"/>
                        </a:solidFill>
                        <a:latin typeface="Arial"/>
                      </a:endParaRPr>
                    </a:p>
                    <a:p>
                      <a:pPr>
                        <a:lnSpc>
                          <a:spcPct val="100000"/>
                        </a:lnSpc>
                      </a:pPr>
                      <a:r>
                        <a:rPr b="0" lang="en-US" sz="1300" spc="-1" strike="noStrike">
                          <a:solidFill>
                            <a:srgbClr val="000000"/>
                          </a:solidFill>
                          <a:latin typeface="DejaVu Sans"/>
                        </a:rPr>
                        <a:t>Board mounting,</a:t>
                      </a:r>
                      <a:endParaRPr b="0" lang="en-US" sz="1300" spc="-1" strike="noStrike">
                        <a:solidFill>
                          <a:srgbClr val="000000"/>
                        </a:solidFill>
                        <a:latin typeface="Arial"/>
                      </a:endParaRPr>
                    </a:p>
                    <a:p>
                      <a:pPr>
                        <a:lnSpc>
                          <a:spcPct val="100000"/>
                        </a:lnSpc>
                      </a:pPr>
                      <a:r>
                        <a:rPr b="0" lang="en-US" sz="1300" spc="-1" strike="noStrike">
                          <a:solidFill>
                            <a:srgbClr val="000000"/>
                          </a:solidFill>
                          <a:latin typeface="DejaVu Sans"/>
                        </a:rPr>
                        <a:t>Small size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r>
              <a:tr h="487800">
                <a:tc>
                  <a:txBody>
                    <a:bodyPr lIns="90000" rIns="90000" anchor="t">
                      <a:noAutofit/>
                    </a:bodyPr>
                    <a:p>
                      <a:pPr>
                        <a:lnSpc>
                          <a:spcPct val="100000"/>
                        </a:lnSpc>
                      </a:pPr>
                      <a:r>
                        <a:rPr b="0" lang="en-US" sz="1300" spc="-1" strike="noStrike">
                          <a:solidFill>
                            <a:srgbClr val="000000"/>
                          </a:solidFill>
                          <a:latin typeface="DejaVu Sans"/>
                        </a:rPr>
                        <a:t>Range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-150°C to 300°C</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-270°C to 1800°C</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-200°C to 600°C</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-270°C to 2000°C</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-150°C to 300°C</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r>
              <a:tr h="487800">
                <a:tc>
                  <a:txBody>
                    <a:bodyPr lIns="90000" rIns="90000" anchor="t">
                      <a:noAutofit/>
                    </a:bodyPr>
                    <a:p>
                      <a:pPr>
                        <a:lnSpc>
                          <a:spcPct val="100000"/>
                        </a:lnSpc>
                      </a:pPr>
                      <a:r>
                        <a:rPr b="0" lang="en-US" sz="1300" spc="-1" strike="noStrike">
                          <a:solidFill>
                            <a:srgbClr val="000000"/>
                          </a:solidFill>
                          <a:latin typeface="DejaVu Sans"/>
                        </a:rPr>
                        <a:t>Interchangeability rating</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5/5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3/5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5/5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1/5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3/5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r>
              <a:tr h="289800">
                <a:tc>
                  <a:txBody>
                    <a:bodyPr lIns="90000" rIns="90000" anchor="t">
                      <a:noAutofit/>
                    </a:bodyPr>
                    <a:p>
                      <a:pPr>
                        <a:lnSpc>
                          <a:spcPct val="100000"/>
                        </a:lnSpc>
                      </a:pPr>
                      <a:r>
                        <a:rPr b="0" lang="en-US" sz="1300" spc="-1" strike="noStrike">
                          <a:solidFill>
                            <a:srgbClr val="000000"/>
                          </a:solidFill>
                          <a:latin typeface="DejaVu Sans"/>
                        </a:rPr>
                        <a:t>Linearity rating</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1/5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3/5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5/5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1/5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5/5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r>
              <a:tr h="289800">
                <a:tc>
                  <a:txBody>
                    <a:bodyPr lIns="90000" rIns="90000" anchor="t">
                      <a:noAutofit/>
                    </a:bodyPr>
                    <a:p>
                      <a:pPr>
                        <a:lnSpc>
                          <a:spcPct val="100000"/>
                        </a:lnSpc>
                      </a:pPr>
                      <a:r>
                        <a:rPr b="0" lang="en-US" sz="1300" spc="-1" strike="noStrike">
                          <a:solidFill>
                            <a:srgbClr val="000000"/>
                          </a:solidFill>
                          <a:latin typeface="DejaVu Sans"/>
                        </a:rPr>
                        <a:t>Accuracy rating</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5/5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3/5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5/5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3/5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5/5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r>
              <a:tr h="289800">
                <a:tc>
                  <a:txBody>
                    <a:bodyPr lIns="90000" rIns="90000" anchor="t">
                      <a:noAutofit/>
                    </a:bodyPr>
                    <a:p>
                      <a:pPr>
                        <a:lnSpc>
                          <a:spcPct val="100000"/>
                        </a:lnSpc>
                      </a:pPr>
                      <a:r>
                        <a:rPr b="0" lang="en-US" sz="1300" spc="-1" strike="noStrike">
                          <a:solidFill>
                            <a:srgbClr val="000000"/>
                          </a:solidFill>
                          <a:latin typeface="DejaVu Sans"/>
                        </a:rPr>
                        <a:t>Ruggedness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3/5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5/5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5/5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1/5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c>
                  <a:txBody>
                    <a:bodyPr lIns="90000" rIns="90000" anchor="t">
                      <a:noAutofit/>
                    </a:bodyPr>
                    <a:p>
                      <a:pPr>
                        <a:lnSpc>
                          <a:spcPct val="100000"/>
                        </a:lnSpc>
                      </a:pPr>
                      <a:r>
                        <a:rPr b="0" lang="en-US" sz="1300" spc="-1" strike="noStrike">
                          <a:solidFill>
                            <a:srgbClr val="000000"/>
                          </a:solidFill>
                          <a:latin typeface="DejaVu Sans"/>
                        </a:rPr>
                        <a:t>3/5</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47b8b8"/>
                    </a:solidFill>
                  </a:tcPr>
                </a:tc>
              </a:tr>
              <a:tr h="1279800">
                <a:tc>
                  <a:txBody>
                    <a:bodyPr lIns="90000" rIns="90000" anchor="t">
                      <a:noAutofit/>
                    </a:bodyPr>
                    <a:p>
                      <a:pPr>
                        <a:lnSpc>
                          <a:spcPct val="100000"/>
                        </a:lnSpc>
                      </a:pPr>
                      <a:r>
                        <a:rPr b="0" lang="en-US" sz="1300" spc="-1" strike="noStrike">
                          <a:solidFill>
                            <a:srgbClr val="000000"/>
                          </a:solidFill>
                          <a:latin typeface="DejaVu Sans"/>
                        </a:rPr>
                        <a:t>Usefulness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Dialysis, HVAC, Calorimetry, Stoves, Industrial reference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Cryogenics, Oven, Soldering Iron, Exhaust Gas detection, Independent vehicle heater</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Calorimetry, Oven, Soldering Iron, Cooking Stove, Independent Vehicle Heater</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Ear and Forehead thermometers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c>
                  <a:txBody>
                    <a:bodyPr lIns="90000" rIns="90000" anchor="t">
                      <a:noAutofit/>
                    </a:bodyPr>
                    <a:p>
                      <a:pPr>
                        <a:lnSpc>
                          <a:spcPct val="100000"/>
                        </a:lnSpc>
                      </a:pPr>
                      <a:r>
                        <a:rPr b="0" lang="en-US" sz="1300" spc="-1" strike="noStrike">
                          <a:solidFill>
                            <a:srgbClr val="000000"/>
                          </a:solidFill>
                          <a:latin typeface="DejaVu Sans"/>
                        </a:rPr>
                        <a:t>Dialysis, HVAC, Calorimetry, Industrial reference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33a3a3"/>
                    </a:solidFill>
                  </a:tcPr>
                </a:tc>
              </a:tr>
            </a:tbl>
          </a:graphicData>
        </a:graphic>
      </p:graphicFrame>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Smart Sensors</a:t>
            </a:r>
            <a:endParaRPr b="0" lang="en-US" sz="2400" spc="-1" strike="noStrike">
              <a:solidFill>
                <a:srgbClr val="000000"/>
              </a:solidFill>
              <a:latin typeface="Arial"/>
            </a:endParaRPr>
          </a:p>
        </p:txBody>
      </p:sp>
      <p:sp>
        <p:nvSpPr>
          <p:cNvPr id="223"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24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Complex sensors with integrated information processing, e.g.</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Programmable temperature sensor and thermostat </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Magnetometer (compass)</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MEMS (micro-electro-mechanical system) sensors</a:t>
            </a:r>
            <a:endParaRPr b="0" lang="en-US" sz="1800" spc="-1" strike="noStrike">
              <a:solidFill>
                <a:srgbClr val="000000"/>
              </a:solidFill>
              <a:latin typeface="Arial"/>
            </a:endParaRPr>
          </a:p>
          <a:p>
            <a:pPr lvl="2" marL="648000" indent="-212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Accelerometer (acceleration sensor)</a:t>
            </a:r>
            <a:endParaRPr b="0" lang="en-US" sz="1800" spc="-1" strike="noStrike">
              <a:solidFill>
                <a:srgbClr val="000000"/>
              </a:solidFill>
              <a:latin typeface="Arial"/>
            </a:endParaRPr>
          </a:p>
          <a:p>
            <a:pPr lvl="2" marL="648000" indent="-212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Gyroscope ( angular rate sensor)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Further Sensors</a:t>
            </a:r>
            <a:endParaRPr b="0" lang="en-US" sz="2400" spc="-1" strike="noStrike">
              <a:solidFill>
                <a:srgbClr val="000000"/>
              </a:solidFill>
              <a:latin typeface="Arial"/>
            </a:endParaRPr>
          </a:p>
        </p:txBody>
      </p:sp>
      <p:sp>
        <p:nvSpPr>
          <p:cNvPr id="225"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Distance sensor</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GB" sz="1800" spc="-1" strike="noStrike">
                <a:solidFill>
                  <a:srgbClr val="000000"/>
                </a:solidFill>
                <a:latin typeface="DejaVu Sans"/>
                <a:ea typeface="DejaVu Sans"/>
              </a:rPr>
              <a:t>Ultrasound, radar or infrared with position sensitive detector (PSD </a:t>
            </a:r>
            <a:r>
              <a:rPr b="0" lang="en-US" sz="1800" spc="-1" strike="noStrike">
                <a:solidFill>
                  <a:srgbClr val="000000"/>
                </a:solidFill>
                <a:latin typeface="DejaVu Sans"/>
                <a:ea typeface="DejaVu Sans"/>
              </a:rPr>
              <a:t>→ like PIR on next slide</a:t>
            </a: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movements, velocities</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PIR sensors</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Person detection or face recognition</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Cameras with image processing</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PIR-Sensor – Motion Detector</a:t>
            </a:r>
            <a:endParaRPr b="0" lang="en-US" sz="2400" spc="-1" strike="noStrike">
              <a:solidFill>
                <a:srgbClr val="000000"/>
              </a:solidFill>
              <a:latin typeface="Arial"/>
            </a:endParaRPr>
          </a:p>
        </p:txBody>
      </p:sp>
      <p:sp>
        <p:nvSpPr>
          <p:cNvPr id="227" name="CustomShape 2"/>
          <p:cNvSpPr/>
          <p:nvPr/>
        </p:nvSpPr>
        <p:spPr>
          <a:xfrm>
            <a:off x="263520" y="641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http://hqdesigns.de/en/interior-guide/motion-sensor/</a:t>
            </a:r>
            <a:endParaRPr b="0" lang="en-US" sz="900" spc="-1" strike="noStrike">
              <a:solidFill>
                <a:srgbClr val="000000"/>
              </a:solidFill>
              <a:latin typeface="Arial"/>
            </a:endParaRPr>
          </a:p>
        </p:txBody>
      </p:sp>
      <p:pic>
        <p:nvPicPr>
          <p:cNvPr id="228" name="" descr=""/>
          <p:cNvPicPr/>
          <p:nvPr/>
        </p:nvPicPr>
        <p:blipFill>
          <a:blip r:embed="rId1"/>
          <a:stretch/>
        </p:blipFill>
        <p:spPr>
          <a:xfrm>
            <a:off x="3251160" y="1566360"/>
            <a:ext cx="4971960" cy="4827960"/>
          </a:xfrm>
          <a:prstGeom prst="rect">
            <a:avLst/>
          </a:prstGeom>
          <a:ln w="0">
            <a:noFill/>
          </a:ln>
        </p:spPr>
      </p:pic>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LIDAR</a:t>
            </a:r>
            <a:endParaRPr b="0" lang="en-US" sz="2400" spc="-1" strike="noStrike">
              <a:solidFill>
                <a:srgbClr val="000000"/>
              </a:solidFill>
              <a:latin typeface="Arial"/>
            </a:endParaRPr>
          </a:p>
        </p:txBody>
      </p:sp>
      <p:sp>
        <p:nvSpPr>
          <p:cNvPr id="230" name="CustomShape 2"/>
          <p:cNvSpPr/>
          <p:nvPr/>
        </p:nvSpPr>
        <p:spPr>
          <a:xfrm>
            <a:off x="263520" y="6267600"/>
            <a:ext cx="10935000" cy="538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Images of Lidar and Radar Point cloud data redered using the </a:t>
            </a:r>
            <a:r>
              <a:rPr b="0" lang="de-DE" sz="900" spc="-1" strike="noStrike" u="sng">
                <a:solidFill>
                  <a:srgbClr val="0000ff"/>
                </a:solidFill>
                <a:uFillTx/>
                <a:latin typeface="Roboto"/>
                <a:ea typeface="Roboto"/>
                <a:hlinkClick r:id="rId1"/>
              </a:rPr>
              <a:t>nuScenes dataset</a:t>
            </a:r>
            <a:r>
              <a:rPr b="0" lang="de-DE" sz="900" spc="-1" strike="noStrike">
                <a:solidFill>
                  <a:srgbClr val="a6a6a6"/>
                </a:solidFill>
                <a:latin typeface="Roboto"/>
                <a:ea typeface="Roboto"/>
              </a:rPr>
              <a:t> which is CC  BY-NC-SA 4.0 International licensed (</a:t>
            </a:r>
            <a:r>
              <a:rPr b="0" lang="de-DE" sz="900" spc="-1" strike="noStrike" u="sng">
                <a:solidFill>
                  <a:srgbClr val="0000ff"/>
                </a:solidFill>
                <a:uFillTx/>
                <a:latin typeface="Roboto"/>
                <a:ea typeface="Roboto"/>
                <a:hlinkClick r:id="rId2"/>
              </a:rPr>
              <a:t>https://creativecommons.org/licenses/by-nc-sa/4.0/</a:t>
            </a:r>
            <a:r>
              <a:rPr b="0" lang="de-DE"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Cruise Automation, Chevrolet Bolt EV third generation seen in San Francisco with 5 LIDAR sensors”  by Dllu is CC BY-SA 4.0 International licensed (</a:t>
            </a:r>
            <a:r>
              <a:rPr b="0" lang="de-DE" sz="900" spc="-1" strike="noStrike" u="sng">
                <a:solidFill>
                  <a:srgbClr val="0000ff"/>
                </a:solidFill>
                <a:uFillTx/>
                <a:latin typeface="Roboto"/>
                <a:ea typeface="Roboto"/>
                <a:hlinkClick r:id="rId3"/>
              </a:rPr>
              <a:t>https://creativecommons.org/licenses/by-sa/4.0/</a:t>
            </a:r>
            <a:r>
              <a:rPr b="0" lang="de-DE" sz="900" spc="-1" strike="noStrike">
                <a:solidFill>
                  <a:srgbClr val="a6a6a6"/>
                </a:solidFill>
                <a:latin typeface="Roboto"/>
                <a:ea typeface="Roboto"/>
              </a:rPr>
              <a:t>) </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p:txBody>
      </p:sp>
      <p:sp>
        <p:nvSpPr>
          <p:cNvPr id="231" name="CustomShape 3"/>
          <p:cNvSpPr/>
          <p:nvPr/>
        </p:nvSpPr>
        <p:spPr>
          <a:xfrm>
            <a:off x="335520" y="5519520"/>
            <a:ext cx="10745280" cy="8546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1800" spc="-1" strike="noStrike">
                <a:solidFill>
                  <a:srgbClr val="000000"/>
                </a:solidFill>
                <a:latin typeface="Arial"/>
                <a:ea typeface="DejaVu Sans"/>
              </a:rPr>
              <a:t>LIDAR</a:t>
            </a:r>
            <a:r>
              <a:rPr b="0" lang="en-US" sz="1800" spc="-1" strike="noStrike">
                <a:solidFill>
                  <a:srgbClr val="000000"/>
                </a:solidFill>
                <a:latin typeface="Arial"/>
                <a:ea typeface="DejaVu Sans"/>
              </a:rPr>
              <a:t> → </a:t>
            </a:r>
            <a:r>
              <a:rPr b="1" lang="en-US" sz="1800" spc="-1" strike="noStrike">
                <a:solidFill>
                  <a:srgbClr val="000000"/>
                </a:solidFill>
                <a:latin typeface="Arial"/>
                <a:ea typeface="DejaVu Sans"/>
              </a:rPr>
              <a:t>L</a:t>
            </a:r>
            <a:r>
              <a:rPr b="0" lang="en-US" sz="1800" spc="-1" strike="noStrike">
                <a:solidFill>
                  <a:srgbClr val="000000"/>
                </a:solidFill>
                <a:latin typeface="Arial"/>
                <a:ea typeface="DejaVu Sans"/>
              </a:rPr>
              <a:t>ight </a:t>
            </a:r>
            <a:r>
              <a:rPr b="1" lang="en-US" sz="1800" spc="-1" strike="noStrike">
                <a:solidFill>
                  <a:srgbClr val="000000"/>
                </a:solidFill>
                <a:latin typeface="Arial"/>
                <a:ea typeface="DejaVu Sans"/>
              </a:rPr>
              <a:t>D</a:t>
            </a:r>
            <a:r>
              <a:rPr b="0" lang="en-US" sz="1800" spc="-1" strike="noStrike">
                <a:solidFill>
                  <a:srgbClr val="000000"/>
                </a:solidFill>
                <a:latin typeface="Arial"/>
                <a:ea typeface="DejaVu Sans"/>
              </a:rPr>
              <a:t>etection </a:t>
            </a:r>
            <a:r>
              <a:rPr b="1" lang="en-US" sz="1800" spc="-1" strike="noStrike">
                <a:solidFill>
                  <a:srgbClr val="000000"/>
                </a:solidFill>
                <a:latin typeface="Arial"/>
                <a:ea typeface="DejaVu Sans"/>
              </a:rPr>
              <a:t>A</a:t>
            </a:r>
            <a:r>
              <a:rPr b="0" lang="en-US" sz="1800" spc="-1" strike="noStrike">
                <a:solidFill>
                  <a:srgbClr val="000000"/>
                </a:solidFill>
                <a:latin typeface="Arial"/>
                <a:ea typeface="DejaVu Sans"/>
              </a:rPr>
              <a:t>nd </a:t>
            </a:r>
            <a:r>
              <a:rPr b="1" lang="en-US" sz="1800" spc="-1" strike="noStrike">
                <a:solidFill>
                  <a:srgbClr val="000000"/>
                </a:solidFill>
                <a:latin typeface="Arial"/>
                <a:ea typeface="DejaVu Sans"/>
              </a:rPr>
              <a:t>R</a:t>
            </a:r>
            <a:r>
              <a:rPr b="0" lang="en-US" sz="1800" spc="-1" strike="noStrike">
                <a:solidFill>
                  <a:srgbClr val="000000"/>
                </a:solidFill>
                <a:latin typeface="Arial"/>
                <a:ea typeface="DejaVu Sans"/>
              </a:rPr>
              <a:t>anging</a:t>
            </a:r>
            <a:endParaRPr b="0" lang="en-US" sz="1800" spc="-1" strike="noStrike">
              <a:solidFill>
                <a:srgbClr val="000000"/>
              </a:solidFill>
              <a:latin typeface="Arial"/>
            </a:endParaRPr>
          </a:p>
        </p:txBody>
      </p:sp>
      <p:pic>
        <p:nvPicPr>
          <p:cNvPr id="232" name="" descr=""/>
          <p:cNvPicPr/>
          <p:nvPr/>
        </p:nvPicPr>
        <p:blipFill>
          <a:blip r:embed="rId4"/>
          <a:srcRect l="9541" t="24196" r="4518" b="20013"/>
          <a:stretch/>
        </p:blipFill>
        <p:spPr>
          <a:xfrm>
            <a:off x="6629760" y="1263600"/>
            <a:ext cx="4111560" cy="1825920"/>
          </a:xfrm>
          <a:prstGeom prst="rect">
            <a:avLst/>
          </a:prstGeom>
          <a:ln w="0">
            <a:noFill/>
          </a:ln>
        </p:spPr>
      </p:pic>
      <p:pic>
        <p:nvPicPr>
          <p:cNvPr id="233" name="" descr=""/>
          <p:cNvPicPr/>
          <p:nvPr/>
        </p:nvPicPr>
        <p:blipFill>
          <a:blip r:embed="rId5"/>
          <a:srcRect l="7806" t="7669" r="6250" b="3781"/>
          <a:stretch/>
        </p:blipFill>
        <p:spPr>
          <a:xfrm>
            <a:off x="457200" y="1371960"/>
            <a:ext cx="5025960" cy="3882960"/>
          </a:xfrm>
          <a:prstGeom prst="rect">
            <a:avLst/>
          </a:prstGeom>
          <a:ln w="0">
            <a:noFill/>
          </a:ln>
        </p:spPr>
      </p:pic>
      <p:pic>
        <p:nvPicPr>
          <p:cNvPr id="234" name="" descr=""/>
          <p:cNvPicPr/>
          <p:nvPr/>
        </p:nvPicPr>
        <p:blipFill>
          <a:blip r:embed="rId6"/>
          <a:stretch/>
        </p:blipFill>
        <p:spPr>
          <a:xfrm>
            <a:off x="6604920" y="3200400"/>
            <a:ext cx="4136400" cy="2325240"/>
          </a:xfrm>
          <a:prstGeom prst="rect">
            <a:avLst/>
          </a:prstGeom>
          <a:ln w="0">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Camera Image Processing and Object Recognition</a:t>
            </a:r>
            <a:endParaRPr b="0" lang="en-US" sz="2400" spc="-1" strike="noStrike">
              <a:solidFill>
                <a:srgbClr val="000000"/>
              </a:solidFill>
              <a:latin typeface="Arial"/>
            </a:endParaRPr>
          </a:p>
        </p:txBody>
      </p:sp>
      <p:sp>
        <p:nvSpPr>
          <p:cNvPr id="236" name="CustomShape 2"/>
          <p:cNvSpPr/>
          <p:nvPr/>
        </p:nvSpPr>
        <p:spPr>
          <a:xfrm>
            <a:off x="263520" y="6231600"/>
            <a:ext cx="7248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https://www.iotforall.com/objects-recognition-live-stream-yolo-model/</a:t>
            </a:r>
            <a:endParaRPr b="0" lang="en-US" sz="900" spc="-1" strike="noStrike">
              <a:solidFill>
                <a:srgbClr val="000000"/>
              </a:solidFill>
              <a:latin typeface="Arial"/>
            </a:endParaRPr>
          </a:p>
        </p:txBody>
      </p:sp>
      <p:pic>
        <p:nvPicPr>
          <p:cNvPr id="237" name="Grafik 2" descr=""/>
          <p:cNvPicPr/>
          <p:nvPr/>
        </p:nvPicPr>
        <p:blipFill>
          <a:blip r:embed="rId1"/>
          <a:stretch/>
        </p:blipFill>
        <p:spPr>
          <a:xfrm>
            <a:off x="849960" y="2510280"/>
            <a:ext cx="9716400" cy="2651760"/>
          </a:xfrm>
          <a:prstGeom prst="rect">
            <a:avLst/>
          </a:prstGeom>
          <a:ln w="0">
            <a:noFill/>
          </a:ln>
        </p:spPr>
      </p:pic>
      <p:sp>
        <p:nvSpPr>
          <p:cNvPr id="238" name="CustomShape 3"/>
          <p:cNvSpPr/>
          <p:nvPr/>
        </p:nvSpPr>
        <p:spPr>
          <a:xfrm>
            <a:off x="263520" y="6411600"/>
            <a:ext cx="72482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YOLOv3: An incremental Improvement, Redmon, Joseph and Fahradi, Ali </a:t>
            </a:r>
            <a:r>
              <a:rPr b="0" lang="de-DE" sz="900" spc="-1" strike="noStrike" u="sng">
                <a:solidFill>
                  <a:srgbClr val="0000ff"/>
                </a:solidFill>
                <a:uFillTx/>
                <a:latin typeface="Roboto"/>
                <a:ea typeface="Roboto"/>
                <a:hlinkClick r:id="rId2"/>
              </a:rPr>
              <a:t>https://arxiv.org/pdf/1804.02767.pdf</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Sensors in Smartphones</a:t>
            </a:r>
            <a:endParaRPr b="0" lang="en-US" sz="2400" spc="-1" strike="noStrike">
              <a:solidFill>
                <a:srgbClr val="000000"/>
              </a:solidFill>
              <a:latin typeface="Arial"/>
            </a:endParaRPr>
          </a:p>
        </p:txBody>
      </p:sp>
      <p:graphicFrame>
        <p:nvGraphicFramePr>
          <p:cNvPr id="240" name="Table 2"/>
          <p:cNvGraphicFramePr/>
          <p:nvPr/>
        </p:nvGraphicFramePr>
        <p:xfrm>
          <a:off x="1815480" y="1311480"/>
          <a:ext cx="8127360" cy="5090040"/>
        </p:xfrm>
        <a:graphic>
          <a:graphicData uri="http://schemas.openxmlformats.org/drawingml/2006/table">
            <a:tbl>
              <a:tblPr/>
              <a:tblGrid>
                <a:gridCol w="2709000"/>
                <a:gridCol w="2709000"/>
                <a:gridCol w="2709720"/>
              </a:tblGrid>
              <a:tr h="640440">
                <a:tc>
                  <a:txBody>
                    <a:bodyPr anchor="t">
                      <a:noAutofit/>
                    </a:bodyPr>
                    <a:p>
                      <a:pPr algn="ctr">
                        <a:lnSpc>
                          <a:spcPct val="100000"/>
                        </a:lnSpc>
                      </a:pPr>
                      <a:r>
                        <a:rPr b="1" lang="en-US" sz="1800" spc="-1" strike="noStrike">
                          <a:solidFill>
                            <a:srgbClr val="ffffff"/>
                          </a:solidFill>
                          <a:latin typeface="DejaVu Sans"/>
                          <a:ea typeface="DejaVu Sans"/>
                        </a:rPr>
                        <a:t>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38160">
                      <a:solidFill>
                        <a:srgbClr val="ffffff"/>
                      </a:solidFill>
                      <a:prstDash val="solid"/>
                    </a:lnB>
                    <a:solidFill>
                      <a:srgbClr val="4f81bd"/>
                    </a:solidFill>
                  </a:tcPr>
                </a:tc>
                <a:tc>
                  <a:txBody>
                    <a:bodyPr anchor="t">
                      <a:noAutofit/>
                    </a:bodyPr>
                    <a:p>
                      <a:pPr algn="ctr">
                        <a:lnSpc>
                          <a:spcPct val="100000"/>
                        </a:lnSpc>
                      </a:pPr>
                      <a:r>
                        <a:rPr b="1" lang="en-US" sz="1800" spc="-1" strike="noStrike">
                          <a:solidFill>
                            <a:srgbClr val="ffffff"/>
                          </a:solidFill>
                          <a:latin typeface="DejaVu Sans"/>
                          <a:ea typeface="DejaVu Sans"/>
                        </a:rPr>
                        <a:t>Function Type</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38160">
                      <a:solidFill>
                        <a:srgbClr val="ffffff"/>
                      </a:solidFill>
                      <a:prstDash val="solid"/>
                    </a:lnB>
                    <a:solidFill>
                      <a:srgbClr val="4f81bd"/>
                    </a:solidFill>
                  </a:tcPr>
                </a:tc>
                <a:tc>
                  <a:txBody>
                    <a:bodyPr anchor="t">
                      <a:noAutofit/>
                    </a:bodyPr>
                    <a:p>
                      <a:pPr algn="ctr">
                        <a:lnSpc>
                          <a:spcPct val="100000"/>
                        </a:lnSpc>
                      </a:pPr>
                      <a:r>
                        <a:rPr b="1" lang="en-US" sz="1800" spc="-1" strike="noStrike">
                          <a:solidFill>
                            <a:srgbClr val="ffffff"/>
                          </a:solidFill>
                          <a:latin typeface="DejaVu Sans"/>
                          <a:ea typeface="DejaVu Sans"/>
                        </a:rPr>
                        <a:t>Software/Hardware-based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38160">
                      <a:solidFill>
                        <a:srgbClr val="ffffff"/>
                      </a:solidFill>
                      <a:prstDash val="solid"/>
                    </a:lnB>
                    <a:solidFill>
                      <a:srgbClr val="4f81bd"/>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Accelerometer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pPr>
                      <a:r>
                        <a:rPr b="0" lang="en-US" sz="1800" spc="-1" strike="noStrike">
                          <a:solidFill>
                            <a:srgbClr val="000000"/>
                          </a:solidFill>
                          <a:latin typeface="DejaVu Sans"/>
                          <a:ea typeface="DejaVu Sans"/>
                        </a:rPr>
                        <a:t>Motion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pPr>
                      <a:r>
                        <a:rPr b="0" lang="en-US" sz="1800" spc="-1" strike="noStrike">
                          <a:solidFill>
                            <a:srgbClr val="000000"/>
                          </a:solidFill>
                          <a:latin typeface="DejaVu Sans"/>
                          <a:ea typeface="DejaVu Sans"/>
                        </a:rPr>
                        <a:t>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Gyroscope</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Motion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Gravity</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Motion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Software-based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Rotation vector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Motion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pPr>
                      <a:r>
                        <a:rPr b="0" lang="en-US" sz="1800" spc="-1" strike="noStrike">
                          <a:solidFill>
                            <a:srgbClr val="000000"/>
                          </a:solidFill>
                          <a:latin typeface="DejaVu Sans"/>
                          <a:ea typeface="DejaVu Sans"/>
                        </a:rPr>
                        <a:t>Software-based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Magnetic field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Position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Proximity</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Position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GPS</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Position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Orientation</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Position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pPr>
                      <a:r>
                        <a:rPr b="0" lang="en-US" sz="1800" spc="-1" strike="noStrike">
                          <a:solidFill>
                            <a:srgbClr val="000000"/>
                          </a:solidFill>
                          <a:latin typeface="DejaVu Sans"/>
                          <a:ea typeface="DejaVu Sans"/>
                        </a:rPr>
                        <a:t>Software-based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Light</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Environmental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Thermometer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Environmental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Barometer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Environmental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370800">
                <a:tc>
                  <a:txBody>
                    <a:bodyPr anchor="t">
                      <a:noAutofit/>
                    </a:bodyPr>
                    <a:p>
                      <a:pPr algn="ctr">
                        <a:lnSpc>
                          <a:spcPct val="100000"/>
                        </a:lnSpc>
                      </a:pPr>
                      <a:r>
                        <a:rPr b="0" lang="en-US" sz="1800" spc="-1" strike="noStrike">
                          <a:solidFill>
                            <a:srgbClr val="000000"/>
                          </a:solidFill>
                          <a:latin typeface="DejaVu Sans"/>
                          <a:ea typeface="DejaVu Sans"/>
                        </a:rPr>
                        <a:t>Humidity</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Environmental sensor</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gn="ctr">
                        <a:lnSpc>
                          <a:spcPct val="100000"/>
                        </a:lnSpc>
                        <a:tabLst>
                          <a:tab algn="l" pos="0"/>
                        </a:tabLst>
                      </a:pPr>
                      <a:r>
                        <a:rPr b="0" lang="en-US" sz="1800" spc="-1" strike="noStrike">
                          <a:solidFill>
                            <a:srgbClr val="000000"/>
                          </a:solidFill>
                          <a:latin typeface="DejaVu Sans"/>
                          <a:ea typeface="DejaVu Sans"/>
                        </a:rPr>
                        <a:t>Hardware-based</a:t>
                      </a:r>
                      <a:endParaRPr b="0" lang="en-US" sz="18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bl>
          </a:graphicData>
        </a:graphic>
      </p:graphicFrame>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Actuators</a:t>
            </a:r>
            <a:endParaRPr b="0" lang="en-US" sz="2400" spc="-1" strike="noStrike">
              <a:solidFill>
                <a:srgbClr val="000000"/>
              </a:solidFill>
              <a:latin typeface="Arial"/>
            </a:endParaRPr>
          </a:p>
        </p:txBody>
      </p:sp>
      <p:sp>
        <p:nvSpPr>
          <p:cNvPr id="242"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 sources as indicators </a:t>
            </a:r>
            <a:endParaRPr b="0" lang="en-US" sz="1800" spc="-1" strike="noStrike">
              <a:solidFill>
                <a:srgbClr val="000000"/>
              </a:solidFill>
              <a:latin typeface="Arial"/>
            </a:endParaRPr>
          </a:p>
          <a:p>
            <a:pPr lvl="1" marL="652320" indent="-19116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LED </a:t>
            </a:r>
            <a:endParaRPr b="0" lang="en-US" sz="1800" spc="-1" strike="noStrike">
              <a:solidFill>
                <a:srgbClr val="000000"/>
              </a:solidFill>
              <a:latin typeface="Arial"/>
            </a:endParaRPr>
          </a:p>
          <a:p>
            <a:pPr lvl="1" marL="652320" indent="-19116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Lightbulb</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LCD, LED, intelligent displays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Acoustic indicators</a:t>
            </a:r>
            <a:endParaRPr b="0" lang="en-US" sz="1800" spc="-1" strike="noStrike">
              <a:solidFill>
                <a:srgbClr val="000000"/>
              </a:solidFill>
              <a:latin typeface="Arial"/>
            </a:endParaRPr>
          </a:p>
          <a:p>
            <a:pPr lvl="1" marL="652320" indent="-19116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Bell, buzzer, piezo sound transducer</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Electrical switches and drives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Source of Power</a:t>
            </a:r>
            <a:endParaRPr b="0" lang="en-US" sz="2400" spc="-1" strike="noStrike">
              <a:solidFill>
                <a:srgbClr val="000000"/>
              </a:solidFill>
              <a:latin typeface="Arial"/>
            </a:endParaRPr>
          </a:p>
        </p:txBody>
      </p:sp>
      <p:sp>
        <p:nvSpPr>
          <p:cNvPr id="244"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Solar energy</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Piezo generator (conversion of mechanical energy – vibration, motion, sound)</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Radio wave energy generation (RFID)</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Thermal energy</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Radioactive power sources</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Direct connection to any power supply/grid</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etc.</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Energy Consumption</a:t>
            </a:r>
            <a:endParaRPr b="0" lang="en-US" sz="2400" spc="-1" strike="noStrike">
              <a:solidFill>
                <a:srgbClr val="000000"/>
              </a:solidFill>
              <a:latin typeface="Arial"/>
            </a:endParaRPr>
          </a:p>
        </p:txBody>
      </p:sp>
      <p:sp>
        <p:nvSpPr>
          <p:cNvPr id="246"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GB" sz="1800" spc="-1" strike="noStrike">
                <a:solidFill>
                  <a:srgbClr val="000000"/>
                </a:solidFill>
                <a:latin typeface="DejaVu Sans"/>
                <a:ea typeface="DejaVu Sans"/>
              </a:rPr>
              <a:t>Depends on:</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Computing power</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Active sensors</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Frequency of data collection (samples per time unit)</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Communication method</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Communication frequency</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Other energy losses (cold/heat, inefficiency of energy supply, etc.)</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Actuators, LEDs, displays, etc.</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The Nature of Technology </a:t>
            </a:r>
            <a:endParaRPr b="0" lang="en-US" sz="2400" spc="-1" strike="noStrike">
              <a:solidFill>
                <a:srgbClr val="000000"/>
              </a:solidFill>
              <a:latin typeface="Arial"/>
            </a:endParaRPr>
          </a:p>
        </p:txBody>
      </p:sp>
      <p:sp>
        <p:nvSpPr>
          <p:cNvPr id="69" name="CustomShape 2"/>
          <p:cNvSpPr/>
          <p:nvPr/>
        </p:nvSpPr>
        <p:spPr>
          <a:xfrm>
            <a:off x="335520" y="2091600"/>
            <a:ext cx="10738440" cy="295812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US" sz="1800" spc="-1" strike="noStrike">
              <a:solidFill>
                <a:srgbClr val="000000"/>
              </a:solidFill>
              <a:latin typeface="Arial"/>
            </a:endParaRPr>
          </a:p>
          <a:p>
            <a:pPr marL="195120" indent="-1893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1" i="1" lang="en-US" sz="1800" spc="-1" strike="noStrike">
                <a:solidFill>
                  <a:srgbClr val="000000"/>
                </a:solidFill>
                <a:latin typeface="DejaVu Sans"/>
                <a:ea typeface="DejaVu Sans"/>
              </a:rPr>
              <a:t>economy is an expression of its technologies</a:t>
            </a:r>
            <a:endParaRPr b="0" lang="en-US" sz="1800" spc="-1" strike="noStrike">
              <a:solidFill>
                <a:srgbClr val="000000"/>
              </a:solidFill>
              <a:latin typeface="Arial"/>
            </a:endParaRPr>
          </a:p>
          <a:p>
            <a:pPr lvl="1" marL="432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 reflects a lack of sufficiently developed technologies</a:t>
            </a:r>
            <a:r>
              <a:rPr b="0" lang="en-US" sz="1800" spc="-1" strike="noStrike">
                <a:solidFill>
                  <a:srgbClr val="000000"/>
                </a:solidFill>
                <a:latin typeface="DejaVu Sans"/>
                <a:ea typeface="DejaVu Sans"/>
              </a:rPr>
              <a:t> that express themselves                 within the CE. </a:t>
            </a:r>
            <a:endParaRPr b="0" lang="en-US" sz="1800" spc="-1" strike="noStrike">
              <a:solidFill>
                <a:srgbClr val="000000"/>
              </a:solidFill>
              <a:latin typeface="Arial"/>
            </a:endParaRPr>
          </a:p>
          <a:p>
            <a:pPr lvl="1" marL="432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Or, more precisely – difficulties of the stakeholders in combining the technologies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that are required to enable the CE.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70" name="CustomShape 3"/>
          <p:cNvSpPr/>
          <p:nvPr/>
        </p:nvSpPr>
        <p:spPr>
          <a:xfrm>
            <a:off x="263520" y="6411600"/>
            <a:ext cx="64659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Energy Consumption – Example </a:t>
            </a:r>
            <a:endParaRPr b="0" lang="en-US" sz="2400" spc="-1" strike="noStrike">
              <a:solidFill>
                <a:srgbClr val="000000"/>
              </a:solidFill>
              <a:latin typeface="Arial"/>
            </a:endParaRPr>
          </a:p>
        </p:txBody>
      </p:sp>
      <p:sp>
        <p:nvSpPr>
          <p:cNvPr id="248"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TI SensorTag C2650 (Bluetooth SensorTag IoT-Kit):</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Standby: 0.24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Switched on, but all sensors off: 0.33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 sensors switched on (100ms/sample) and data transmission via BLE: 5.5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Temperature sensor: 0.84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 sensor: 0.56mA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Accelerometer and gyroscope: 4.68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Barometer: 0.5 mA</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CR2032 battery (240 mAh) → Maximum runtime of 44h.</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Energy Consumption – Example </a:t>
            </a:r>
            <a:endParaRPr b="0" lang="en-US" sz="2400" spc="-1" strike="noStrike">
              <a:solidFill>
                <a:srgbClr val="000000"/>
              </a:solidFill>
              <a:latin typeface="Arial"/>
            </a:endParaRPr>
          </a:p>
        </p:txBody>
      </p:sp>
      <p:sp>
        <p:nvSpPr>
          <p:cNvPr id="250"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TI SensorTag C2650 (Bluetooth SensorTag IoT-Kit):</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Standby: 0.24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Switched on, but all sensors off: 0.33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 sensors switched on (100ms/sample) and data transmission via BLE: 5.5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Temperature sensor: 0.84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 sensor: 0.56mA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Accelerometer and gyroscope: 4.68 mA</a:t>
            </a:r>
            <a:endParaRPr b="0" lang="en-US" sz="1800" spc="-1" strike="noStrike">
              <a:solidFill>
                <a:srgbClr val="000000"/>
              </a:solidFill>
              <a:latin typeface="Arial"/>
            </a:endParaRPr>
          </a:p>
          <a:p>
            <a:pPr lvl="1" marL="6523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Barometer: 0.5 mA</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CR2032 battery (240 mAh) → Maximum runtime of 44h.</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Energy Storage</a:t>
            </a:r>
            <a:endParaRPr b="0" lang="en-US" sz="2400" spc="-1" strike="noStrike">
              <a:solidFill>
                <a:srgbClr val="000000"/>
              </a:solidFill>
              <a:latin typeface="Arial"/>
            </a:endParaRPr>
          </a:p>
        </p:txBody>
      </p:sp>
      <p:sp>
        <p:nvSpPr>
          <p:cNvPr id="252"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Does a battery fit into the system?</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What is the capacity of the battery?</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a battery provide sufficient voltage and current?</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the battery be replaced?</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Battery weight</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Battery charging frequency</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Is the battery exposed to temperature fluctuations?</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Deep discharge?</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Type of battery (Li-ion, lead, NiCd, etc.)</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IoT Devices</a:t>
            </a:r>
            <a:endParaRPr b="0" lang="en-US" sz="3000" spc="-1" strike="noStrike">
              <a:solidFill>
                <a:srgbClr val="000000"/>
              </a:solidFill>
              <a:latin typeface="Arial"/>
            </a:endParaRPr>
          </a:p>
        </p:txBody>
      </p:sp>
      <p:sp>
        <p:nvSpPr>
          <p:cNvPr id="254"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IoT Devices – Development (Low power WiFi)</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56"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57" name="CustomShape 3"/>
          <p:cNvSpPr/>
          <p:nvPr/>
        </p:nvSpPr>
        <p:spPr>
          <a:xfrm>
            <a:off x="4943880" y="413280"/>
            <a:ext cx="1835640" cy="357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58" name="Grafik 354" descr=""/>
          <p:cNvPicPr/>
          <p:nvPr/>
        </p:nvPicPr>
        <p:blipFill>
          <a:blip r:embed="rId1"/>
          <a:stretch/>
        </p:blipFill>
        <p:spPr>
          <a:xfrm>
            <a:off x="1188720" y="1737360"/>
            <a:ext cx="9034560" cy="4313160"/>
          </a:xfrm>
          <a:prstGeom prst="rect">
            <a:avLst/>
          </a:prstGeom>
          <a:ln w="0">
            <a:noFill/>
          </a:ln>
        </p:spPr>
      </p:pic>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IoT Devices – Development (Higher powered)</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60"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61" name="CustomShape 3"/>
          <p:cNvSpPr/>
          <p:nvPr/>
        </p:nvSpPr>
        <p:spPr>
          <a:xfrm>
            <a:off x="4943880" y="413280"/>
            <a:ext cx="1835640" cy="357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62" name="CustomShape 4"/>
          <p:cNvSpPr/>
          <p:nvPr/>
        </p:nvSpPr>
        <p:spPr>
          <a:xfrm>
            <a:off x="577440" y="3376800"/>
            <a:ext cx="17298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800" spc="-1" strike="noStrike">
                <a:solidFill>
                  <a:srgbClr val="000000"/>
                </a:solidFill>
                <a:latin typeface="Verdana"/>
                <a:ea typeface="DejaVu Sans"/>
              </a:rPr>
              <a:t>Raspberry Pi</a:t>
            </a:r>
            <a:endParaRPr b="0" lang="en-US" sz="1800" spc="-1" strike="noStrike">
              <a:solidFill>
                <a:srgbClr val="000000"/>
              </a:solidFill>
              <a:latin typeface="Arial"/>
            </a:endParaRPr>
          </a:p>
        </p:txBody>
      </p:sp>
      <p:pic>
        <p:nvPicPr>
          <p:cNvPr id="263" name="" descr=""/>
          <p:cNvPicPr/>
          <p:nvPr/>
        </p:nvPicPr>
        <p:blipFill>
          <a:blip r:embed="rId1"/>
          <a:stretch/>
        </p:blipFill>
        <p:spPr>
          <a:xfrm>
            <a:off x="4122360" y="1600200"/>
            <a:ext cx="6162480" cy="4112640"/>
          </a:xfrm>
          <a:prstGeom prst="rect">
            <a:avLst/>
          </a:prstGeom>
          <a:ln w="0">
            <a:noFill/>
          </a:ln>
        </p:spPr>
      </p:pic>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IoT Devices – Development (WSN)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65"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Wireless Sensor Networks</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Low powered devices (8bit microcontrollers)</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Some common architecture</a:t>
            </a:r>
            <a:endParaRPr b="0" lang="en-US" sz="1800" spc="-1" strike="noStrike">
              <a:solidFill>
                <a:srgbClr val="000000"/>
              </a:solidFill>
              <a:latin typeface="Arial"/>
            </a:endParaRPr>
          </a:p>
          <a:p>
            <a:pPr lvl="2" marL="648000" indent="-212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TelosB, IRIS, MicaZ, Mica2</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Standardized connectors for sensor boards (51-pin Hirose)</a:t>
            </a:r>
            <a:endParaRPr b="0" lang="en-US" sz="1800" spc="-1" strike="noStrike">
              <a:solidFill>
                <a:srgbClr val="000000"/>
              </a:solidFill>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Low power wireless standards (ZigBee, IEEE 802.15.4, LoRa)</a:t>
            </a:r>
            <a:endParaRPr b="0" lang="en-US" sz="1800" spc="-1" strike="noStrike">
              <a:solidFill>
                <a:srgbClr val="000000"/>
              </a:solidFill>
              <a:latin typeface="Arial"/>
            </a:endParaRPr>
          </a:p>
        </p:txBody>
      </p:sp>
      <p:sp>
        <p:nvSpPr>
          <p:cNvPr id="266" name="CustomShape 3"/>
          <p:cNvSpPr/>
          <p:nvPr/>
        </p:nvSpPr>
        <p:spPr>
          <a:xfrm>
            <a:off x="4943880" y="413280"/>
            <a:ext cx="1835640" cy="357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67" name="Grafik 365" descr=""/>
          <p:cNvPicPr/>
          <p:nvPr/>
        </p:nvPicPr>
        <p:blipFill>
          <a:blip r:embed="rId1"/>
          <a:stretch/>
        </p:blipFill>
        <p:spPr>
          <a:xfrm>
            <a:off x="5330160" y="1280160"/>
            <a:ext cx="2343240" cy="1740600"/>
          </a:xfrm>
          <a:prstGeom prst="rect">
            <a:avLst/>
          </a:prstGeom>
          <a:ln w="0">
            <a:noFill/>
          </a:ln>
        </p:spPr>
      </p:pic>
      <p:pic>
        <p:nvPicPr>
          <p:cNvPr id="268" name="Grafik 366" descr=""/>
          <p:cNvPicPr/>
          <p:nvPr/>
        </p:nvPicPr>
        <p:blipFill>
          <a:blip r:embed="rId2"/>
          <a:stretch/>
        </p:blipFill>
        <p:spPr>
          <a:xfrm>
            <a:off x="7863840" y="3642840"/>
            <a:ext cx="2963880" cy="2201760"/>
          </a:xfrm>
          <a:prstGeom prst="rect">
            <a:avLst/>
          </a:prstGeom>
          <a:ln w="0">
            <a:noFill/>
          </a:ln>
        </p:spPr>
      </p:pic>
      <p:sp>
        <p:nvSpPr>
          <p:cNvPr id="269" name="CustomShape 4"/>
          <p:cNvSpPr/>
          <p:nvPr/>
        </p:nvSpPr>
        <p:spPr>
          <a:xfrm>
            <a:off x="8893440" y="3219840"/>
            <a:ext cx="21870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800" spc="-1" strike="noStrike">
                <a:solidFill>
                  <a:srgbClr val="000000"/>
                </a:solidFill>
                <a:latin typeface="Arial"/>
                <a:ea typeface="DejaVu Sans"/>
              </a:rPr>
              <a:t>IRIS</a:t>
            </a:r>
            <a:endParaRPr b="0" lang="en-US" sz="1800" spc="-1" strike="noStrike">
              <a:solidFill>
                <a:srgbClr val="000000"/>
              </a:solidFill>
              <a:latin typeface="Arial"/>
            </a:endParaRPr>
          </a:p>
        </p:txBody>
      </p:sp>
      <p:sp>
        <p:nvSpPr>
          <p:cNvPr id="270" name="CustomShape 5"/>
          <p:cNvSpPr/>
          <p:nvPr/>
        </p:nvSpPr>
        <p:spPr>
          <a:xfrm>
            <a:off x="7955280" y="1920240"/>
            <a:ext cx="23698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800" spc="-1" strike="noStrike">
                <a:solidFill>
                  <a:srgbClr val="000000"/>
                </a:solidFill>
                <a:latin typeface="Arial"/>
                <a:ea typeface="DejaVu Sans"/>
              </a:rPr>
              <a:t>TelosB based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IoT Devices – Consumer</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72"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home devices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Locks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Watering plants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anything-you-can-think-of</a:t>
            </a:r>
            <a:endParaRPr b="0" lang="en-US" sz="1800" spc="-1" strike="noStrike">
              <a:solidFill>
                <a:srgbClr val="000000"/>
              </a:solidFill>
              <a:latin typeface="Arial"/>
            </a:endParaRPr>
          </a:p>
        </p:txBody>
      </p:sp>
      <p:sp>
        <p:nvSpPr>
          <p:cNvPr id="273" name="CustomShape 3"/>
          <p:cNvSpPr/>
          <p:nvPr/>
        </p:nvSpPr>
        <p:spPr>
          <a:xfrm>
            <a:off x="4943880" y="413280"/>
            <a:ext cx="1835640" cy="357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IoT Devices – Industrial</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75"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Sensing state of machinery</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Irrigation</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Environmental monitoring</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grid (metering, distribution)</a:t>
            </a:r>
            <a:endParaRPr b="0" lang="en-US" sz="1800" spc="-1" strike="noStrike">
              <a:solidFill>
                <a:srgbClr val="000000"/>
              </a:solidFill>
              <a:latin typeface="Arial"/>
            </a:endParaRPr>
          </a:p>
        </p:txBody>
      </p:sp>
      <p:sp>
        <p:nvSpPr>
          <p:cNvPr id="276" name="CustomShape 3"/>
          <p:cNvSpPr/>
          <p:nvPr/>
        </p:nvSpPr>
        <p:spPr>
          <a:xfrm>
            <a:off x="4943880" y="413280"/>
            <a:ext cx="1835640" cy="357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Protection Against External Forces – Ingress Protection (IP) Codes  </a:t>
            </a:r>
            <a:endParaRPr b="0" lang="en-US" sz="2400" spc="-1" strike="noStrike">
              <a:solidFill>
                <a:srgbClr val="000000"/>
              </a:solidFill>
              <a:latin typeface="Arial"/>
            </a:endParaRPr>
          </a:p>
        </p:txBody>
      </p:sp>
      <p:sp>
        <p:nvSpPr>
          <p:cNvPr id="278"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IP Codes: </a:t>
            </a:r>
            <a:r>
              <a:rPr b="0" lang="en-GB" sz="1800" spc="-1" strike="noStrike">
                <a:solidFill>
                  <a:srgbClr val="000000"/>
                </a:solidFill>
                <a:latin typeface="DejaVu Sans"/>
                <a:ea typeface="DejaVu Sans"/>
              </a:rPr>
              <a:t>Degree</a:t>
            </a:r>
            <a:r>
              <a:rPr b="0" lang="en-US" sz="1800" spc="-1" strike="noStrike">
                <a:solidFill>
                  <a:srgbClr val="000000"/>
                </a:solidFill>
                <a:latin typeface="DejaVu Sans"/>
                <a:ea typeface="DejaVu Sans"/>
              </a:rPr>
              <a:t> of protection provided by mechanical casings and electrical enclosures against intrusion, dust, accidental contact, and water.</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graphicFrame>
        <p:nvGraphicFramePr>
          <p:cNvPr id="279" name="Table 3"/>
          <p:cNvGraphicFramePr/>
          <p:nvPr/>
        </p:nvGraphicFramePr>
        <p:xfrm>
          <a:off x="419400" y="2419560"/>
          <a:ext cx="5026320" cy="3524040"/>
        </p:xfrm>
        <a:graphic>
          <a:graphicData uri="http://schemas.openxmlformats.org/drawingml/2006/table">
            <a:tbl>
              <a:tblPr/>
              <a:tblGrid>
                <a:gridCol w="834840"/>
                <a:gridCol w="4191840"/>
              </a:tblGrid>
              <a:tr h="642240">
                <a:tc>
                  <a:txBody>
                    <a:bodyPr anchor="t">
                      <a:noAutofit/>
                    </a:bodyPr>
                    <a:p>
                      <a:pPr>
                        <a:lnSpc>
                          <a:spcPct val="100000"/>
                        </a:lnSpc>
                      </a:pPr>
                      <a:r>
                        <a:rPr b="1" lang="de-DE" sz="1600" spc="-1" strike="noStrike">
                          <a:solidFill>
                            <a:srgbClr val="ffffff"/>
                          </a:solidFill>
                          <a:latin typeface="DejaVu Sans"/>
                          <a:ea typeface="DejaVu Sans"/>
                        </a:rPr>
                        <a:t>1st Digit</a:t>
                      </a:r>
                      <a:endParaRPr b="0" lang="en-US" sz="16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38160">
                      <a:solidFill>
                        <a:srgbClr val="ffffff"/>
                      </a:solidFill>
                      <a:prstDash val="solid"/>
                    </a:lnB>
                    <a:solidFill>
                      <a:srgbClr val="4f81bd"/>
                    </a:solidFill>
                  </a:tcPr>
                </a:tc>
                <a:tc>
                  <a:txBody>
                    <a:bodyPr anchor="t">
                      <a:noAutofit/>
                    </a:bodyPr>
                    <a:p>
                      <a:pPr>
                        <a:lnSpc>
                          <a:spcPct val="100000"/>
                        </a:lnSpc>
                      </a:pPr>
                      <a:r>
                        <a:rPr b="1" lang="de-DE" sz="1600" spc="-1" strike="noStrike">
                          <a:solidFill>
                            <a:srgbClr val="ffffff"/>
                          </a:solidFill>
                          <a:latin typeface="DejaVu Sans"/>
                          <a:ea typeface="DejaVu Sans"/>
                        </a:rPr>
                        <a:t>Protection From Dust</a:t>
                      </a:r>
                      <a:endParaRPr b="0" lang="en-US" sz="16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38160">
                      <a:solidFill>
                        <a:srgbClr val="ffffff"/>
                      </a:solidFill>
                      <a:prstDash val="solid"/>
                    </a:lnB>
                    <a:solidFill>
                      <a:srgbClr val="4f81bd"/>
                    </a:solidFill>
                  </a:tcPr>
                </a:tc>
              </a:tr>
              <a:tr h="411480">
                <a:tc>
                  <a:txBody>
                    <a:bodyPr anchor="t">
                      <a:noAutofit/>
                    </a:bodyPr>
                    <a:p>
                      <a:pPr>
                        <a:lnSpc>
                          <a:spcPct val="100000"/>
                        </a:lnSpc>
                      </a:pPr>
                      <a:r>
                        <a:rPr b="0" lang="de-DE" sz="1200" spc="-1" strike="noStrike">
                          <a:solidFill>
                            <a:srgbClr val="000000"/>
                          </a:solidFill>
                          <a:latin typeface="DejaVu Sans"/>
                          <a:ea typeface="DejaVu Sans"/>
                        </a:rPr>
                        <a:t>0</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nSpc>
                          <a:spcPct val="100000"/>
                        </a:lnSpc>
                      </a:pPr>
                      <a:r>
                        <a:rPr b="0" lang="de-DE" sz="1200" spc="-1" strike="noStrike">
                          <a:solidFill>
                            <a:srgbClr val="000000"/>
                          </a:solidFill>
                          <a:latin typeface="DejaVu Sans"/>
                          <a:ea typeface="DejaVu Sans"/>
                        </a:rPr>
                        <a:t>Non-protected</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411480">
                <a:tc>
                  <a:txBody>
                    <a:bodyPr anchor="t">
                      <a:noAutofit/>
                    </a:bodyPr>
                    <a:p>
                      <a:pPr>
                        <a:lnSpc>
                          <a:spcPct val="100000"/>
                        </a:lnSpc>
                      </a:pPr>
                      <a:r>
                        <a:rPr b="0" lang="de-DE" sz="1200" spc="-1" strike="noStrike">
                          <a:solidFill>
                            <a:srgbClr val="000000"/>
                          </a:solidFill>
                          <a:latin typeface="DejaVu Sans"/>
                          <a:ea typeface="DejaVu Sans"/>
                        </a:rPr>
                        <a:t>1</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nSpc>
                          <a:spcPct val="100000"/>
                        </a:lnSpc>
                      </a:pPr>
                      <a:r>
                        <a:rPr b="0" lang="de-DE" sz="1200" spc="-1" strike="noStrike">
                          <a:solidFill>
                            <a:srgbClr val="000000"/>
                          </a:solidFill>
                          <a:latin typeface="DejaVu Sans"/>
                          <a:ea typeface="DejaVu Sans"/>
                        </a:rPr>
                        <a:t>Protected against solid objects greater than 50mm</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411480">
                <a:tc>
                  <a:txBody>
                    <a:bodyPr anchor="t">
                      <a:noAutofit/>
                    </a:bodyPr>
                    <a:p>
                      <a:pPr>
                        <a:lnSpc>
                          <a:spcPct val="100000"/>
                        </a:lnSpc>
                      </a:pPr>
                      <a:r>
                        <a:rPr b="0" lang="de-DE" sz="1200" spc="-1" strike="noStrike">
                          <a:solidFill>
                            <a:srgbClr val="000000"/>
                          </a:solidFill>
                          <a:latin typeface="DejaVu Sans"/>
                          <a:ea typeface="DejaVu Sans"/>
                        </a:rPr>
                        <a:t>2</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nSpc>
                          <a:spcPct val="100000"/>
                        </a:lnSpc>
                      </a:pPr>
                      <a:r>
                        <a:rPr b="0" lang="de-DE" sz="1200" spc="-1" strike="noStrike">
                          <a:solidFill>
                            <a:srgbClr val="000000"/>
                          </a:solidFill>
                          <a:latin typeface="DejaVu Sans"/>
                          <a:ea typeface="DejaVu Sans"/>
                        </a:rPr>
                        <a:t>Protected against solid objects greater than 12mm</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411480">
                <a:tc>
                  <a:txBody>
                    <a:bodyPr anchor="t">
                      <a:noAutofit/>
                    </a:bodyPr>
                    <a:p>
                      <a:pPr>
                        <a:lnSpc>
                          <a:spcPct val="100000"/>
                        </a:lnSpc>
                      </a:pPr>
                      <a:r>
                        <a:rPr b="0" lang="de-DE" sz="1200" spc="-1" strike="noStrike">
                          <a:solidFill>
                            <a:srgbClr val="000000"/>
                          </a:solidFill>
                          <a:latin typeface="DejaVu Sans"/>
                          <a:ea typeface="DejaVu Sans"/>
                        </a:rPr>
                        <a:t>3</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nSpc>
                          <a:spcPct val="100000"/>
                        </a:lnSpc>
                      </a:pPr>
                      <a:r>
                        <a:rPr b="0" lang="de-DE" sz="1200" spc="-1" strike="noStrike">
                          <a:solidFill>
                            <a:srgbClr val="000000"/>
                          </a:solidFill>
                          <a:latin typeface="DejaVu Sans"/>
                          <a:ea typeface="DejaVu Sans"/>
                        </a:rPr>
                        <a:t>Protected against solid objects greater than 2.5mm</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411480">
                <a:tc>
                  <a:txBody>
                    <a:bodyPr anchor="t">
                      <a:noAutofit/>
                    </a:bodyPr>
                    <a:p>
                      <a:pPr>
                        <a:lnSpc>
                          <a:spcPct val="100000"/>
                        </a:lnSpc>
                      </a:pPr>
                      <a:r>
                        <a:rPr b="0" lang="de-DE" sz="1200" spc="-1" strike="noStrike">
                          <a:solidFill>
                            <a:srgbClr val="000000"/>
                          </a:solidFill>
                          <a:latin typeface="DejaVu Sans"/>
                          <a:ea typeface="DejaVu Sans"/>
                        </a:rPr>
                        <a:t>4</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nSpc>
                          <a:spcPct val="100000"/>
                        </a:lnSpc>
                      </a:pPr>
                      <a:r>
                        <a:rPr b="0" lang="de-DE" sz="1200" spc="-1" strike="noStrike">
                          <a:solidFill>
                            <a:srgbClr val="000000"/>
                          </a:solidFill>
                          <a:latin typeface="DejaVu Sans"/>
                          <a:ea typeface="DejaVu Sans"/>
                        </a:rPr>
                        <a:t>Protected against solid objects greater than 1.0mm</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411480">
                <a:tc>
                  <a:txBody>
                    <a:bodyPr anchor="t">
                      <a:noAutofit/>
                    </a:bodyPr>
                    <a:p>
                      <a:pPr>
                        <a:lnSpc>
                          <a:spcPct val="100000"/>
                        </a:lnSpc>
                      </a:pPr>
                      <a:r>
                        <a:rPr b="0" lang="de-DE" sz="1200" spc="-1" strike="noStrike">
                          <a:solidFill>
                            <a:srgbClr val="000000"/>
                          </a:solidFill>
                          <a:latin typeface="DejaVu Sans"/>
                          <a:ea typeface="DejaVu Sans"/>
                        </a:rPr>
                        <a:t>5</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nSpc>
                          <a:spcPct val="100000"/>
                        </a:lnSpc>
                      </a:pPr>
                      <a:r>
                        <a:rPr b="0" lang="de-DE" sz="1200" spc="-1" strike="noStrike">
                          <a:solidFill>
                            <a:srgbClr val="000000"/>
                          </a:solidFill>
                          <a:latin typeface="DejaVu Sans"/>
                          <a:ea typeface="DejaVu Sans"/>
                        </a:rPr>
                        <a:t>Dust-protected</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412920">
                <a:tc>
                  <a:txBody>
                    <a:bodyPr anchor="t">
                      <a:noAutofit/>
                    </a:bodyPr>
                    <a:p>
                      <a:pPr>
                        <a:lnSpc>
                          <a:spcPct val="100000"/>
                        </a:lnSpc>
                      </a:pPr>
                      <a:r>
                        <a:rPr b="0" lang="de-DE" sz="1200" spc="-1" strike="noStrike">
                          <a:solidFill>
                            <a:srgbClr val="000000"/>
                          </a:solidFill>
                          <a:latin typeface="DejaVu Sans"/>
                          <a:ea typeface="DejaVu Sans"/>
                        </a:rPr>
                        <a:t>6</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nSpc>
                          <a:spcPct val="100000"/>
                        </a:lnSpc>
                      </a:pPr>
                      <a:r>
                        <a:rPr b="0" lang="de-DE" sz="1200" spc="-1" strike="noStrike">
                          <a:solidFill>
                            <a:srgbClr val="000000"/>
                          </a:solidFill>
                          <a:latin typeface="DejaVu Sans"/>
                          <a:ea typeface="DejaVu Sans"/>
                        </a:rPr>
                        <a:t>Dust-tight</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bl>
          </a:graphicData>
        </a:graphic>
      </p:graphicFrame>
      <p:graphicFrame>
        <p:nvGraphicFramePr>
          <p:cNvPr id="280" name="Table 4"/>
          <p:cNvGraphicFramePr/>
          <p:nvPr/>
        </p:nvGraphicFramePr>
        <p:xfrm>
          <a:off x="5749560" y="2427840"/>
          <a:ext cx="4999320" cy="3512160"/>
        </p:xfrm>
        <a:graphic>
          <a:graphicData uri="http://schemas.openxmlformats.org/drawingml/2006/table">
            <a:tbl>
              <a:tblPr/>
              <a:tblGrid>
                <a:gridCol w="880200"/>
                <a:gridCol w="4119480"/>
              </a:tblGrid>
              <a:tr h="794160">
                <a:tc>
                  <a:txBody>
                    <a:bodyPr anchor="t">
                      <a:noAutofit/>
                    </a:bodyPr>
                    <a:p>
                      <a:pPr>
                        <a:lnSpc>
                          <a:spcPct val="100000"/>
                        </a:lnSpc>
                      </a:pPr>
                      <a:r>
                        <a:rPr b="1" lang="de-DE" sz="1600" spc="-1" strike="noStrike">
                          <a:solidFill>
                            <a:srgbClr val="ffffff"/>
                          </a:solidFill>
                          <a:latin typeface="DejaVu Sans"/>
                          <a:ea typeface="DejaVu Sans"/>
                        </a:rPr>
                        <a:t>2nd Digit</a:t>
                      </a:r>
                      <a:endParaRPr b="0" lang="en-US" sz="16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38160">
                      <a:solidFill>
                        <a:srgbClr val="ffffff"/>
                      </a:solidFill>
                      <a:prstDash val="solid"/>
                    </a:lnB>
                    <a:solidFill>
                      <a:srgbClr val="4f81bd"/>
                    </a:solidFill>
                  </a:tcPr>
                </a:tc>
                <a:tc>
                  <a:txBody>
                    <a:bodyPr anchor="t">
                      <a:noAutofit/>
                    </a:bodyPr>
                    <a:p>
                      <a:pPr>
                        <a:lnSpc>
                          <a:spcPct val="100000"/>
                        </a:lnSpc>
                      </a:pPr>
                      <a:r>
                        <a:rPr b="1" lang="de-DE" sz="1600" spc="-1" strike="noStrike">
                          <a:solidFill>
                            <a:srgbClr val="ffffff"/>
                          </a:solidFill>
                          <a:latin typeface="DejaVu Sans"/>
                          <a:ea typeface="DejaVu Sans"/>
                        </a:rPr>
                        <a:t>Protection From Moisture</a:t>
                      </a:r>
                      <a:endParaRPr b="0" lang="en-US" sz="16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38160">
                      <a:solidFill>
                        <a:srgbClr val="ffffff"/>
                      </a:solidFill>
                      <a:prstDash val="solid"/>
                    </a:lnB>
                    <a:solidFill>
                      <a:srgbClr val="4f81bd"/>
                    </a:solidFill>
                  </a:tcPr>
                </a:tc>
              </a:tr>
              <a:tr h="288000">
                <a:tc>
                  <a:txBody>
                    <a:bodyPr anchor="t">
                      <a:noAutofit/>
                    </a:bodyPr>
                    <a:p>
                      <a:pPr>
                        <a:lnSpc>
                          <a:spcPct val="100000"/>
                        </a:lnSpc>
                      </a:pPr>
                      <a:r>
                        <a:rPr b="0" lang="de-DE" sz="1200" spc="-1" strike="noStrike">
                          <a:solidFill>
                            <a:srgbClr val="000000"/>
                          </a:solidFill>
                          <a:latin typeface="DejaVu Sans"/>
                          <a:ea typeface="DejaVu Sans"/>
                        </a:rPr>
                        <a:t>0</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nSpc>
                          <a:spcPct val="100000"/>
                        </a:lnSpc>
                      </a:pPr>
                      <a:r>
                        <a:rPr b="0" lang="de-DE" sz="1200" spc="-1" strike="noStrike">
                          <a:solidFill>
                            <a:srgbClr val="000000"/>
                          </a:solidFill>
                          <a:latin typeface="DejaVu Sans"/>
                          <a:ea typeface="DejaVu Sans"/>
                        </a:rPr>
                        <a:t>Non-protected</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270360">
                <a:tc>
                  <a:txBody>
                    <a:bodyPr anchor="t">
                      <a:noAutofit/>
                    </a:bodyPr>
                    <a:p>
                      <a:pPr>
                        <a:lnSpc>
                          <a:spcPct val="100000"/>
                        </a:lnSpc>
                      </a:pPr>
                      <a:r>
                        <a:rPr b="0" lang="de-DE" sz="1200" spc="-1" strike="noStrike">
                          <a:solidFill>
                            <a:srgbClr val="000000"/>
                          </a:solidFill>
                          <a:latin typeface="DejaVu Sans"/>
                          <a:ea typeface="DejaVu Sans"/>
                        </a:rPr>
                        <a:t>1</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nSpc>
                          <a:spcPct val="100000"/>
                        </a:lnSpc>
                      </a:pPr>
                      <a:r>
                        <a:rPr b="0" lang="de-DE" sz="1200" spc="-1" strike="noStrike">
                          <a:solidFill>
                            <a:srgbClr val="000000"/>
                          </a:solidFill>
                          <a:latin typeface="DejaVu Sans"/>
                          <a:ea typeface="DejaVu Sans"/>
                        </a:rPr>
                        <a:t>Protected against dripping water</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448920">
                <a:tc>
                  <a:txBody>
                    <a:bodyPr anchor="t">
                      <a:noAutofit/>
                    </a:bodyPr>
                    <a:p>
                      <a:pPr>
                        <a:lnSpc>
                          <a:spcPct val="100000"/>
                        </a:lnSpc>
                      </a:pPr>
                      <a:r>
                        <a:rPr b="0" lang="de-DE" sz="1200" spc="-1" strike="noStrike">
                          <a:solidFill>
                            <a:srgbClr val="000000"/>
                          </a:solidFill>
                          <a:latin typeface="DejaVu Sans"/>
                          <a:ea typeface="DejaVu Sans"/>
                        </a:rPr>
                        <a:t>2</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nSpc>
                          <a:spcPct val="100000"/>
                        </a:lnSpc>
                      </a:pPr>
                      <a:r>
                        <a:rPr b="0" lang="de-DE" sz="1200" spc="-1" strike="noStrike">
                          <a:solidFill>
                            <a:srgbClr val="000000"/>
                          </a:solidFill>
                          <a:latin typeface="DejaVu Sans"/>
                          <a:ea typeface="DejaVu Sans"/>
                        </a:rPr>
                        <a:t>Protected against dripping water when tiled up to 15°</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301680">
                <a:tc>
                  <a:txBody>
                    <a:bodyPr anchor="t">
                      <a:noAutofit/>
                    </a:bodyPr>
                    <a:p>
                      <a:pPr>
                        <a:lnSpc>
                          <a:spcPct val="100000"/>
                        </a:lnSpc>
                      </a:pPr>
                      <a:r>
                        <a:rPr b="0" lang="de-DE" sz="1200" spc="-1" strike="noStrike">
                          <a:solidFill>
                            <a:srgbClr val="000000"/>
                          </a:solidFill>
                          <a:latin typeface="DejaVu Sans"/>
                          <a:ea typeface="DejaVu Sans"/>
                        </a:rPr>
                        <a:t>3</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nSpc>
                          <a:spcPct val="100000"/>
                        </a:lnSpc>
                      </a:pPr>
                      <a:r>
                        <a:rPr b="0" lang="de-DE" sz="1200" spc="-1" strike="noStrike">
                          <a:solidFill>
                            <a:srgbClr val="000000"/>
                          </a:solidFill>
                          <a:latin typeface="DejaVu Sans"/>
                          <a:ea typeface="DejaVu Sans"/>
                        </a:rPr>
                        <a:t>Protected against spraying water</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296280">
                <a:tc>
                  <a:txBody>
                    <a:bodyPr anchor="t">
                      <a:noAutofit/>
                    </a:bodyPr>
                    <a:p>
                      <a:pPr>
                        <a:lnSpc>
                          <a:spcPct val="100000"/>
                        </a:lnSpc>
                      </a:pPr>
                      <a:r>
                        <a:rPr b="0" lang="de-DE" sz="1200" spc="-1" strike="noStrike">
                          <a:solidFill>
                            <a:srgbClr val="000000"/>
                          </a:solidFill>
                          <a:latin typeface="DejaVu Sans"/>
                          <a:ea typeface="DejaVu Sans"/>
                        </a:rPr>
                        <a:t>4</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nSpc>
                          <a:spcPct val="100000"/>
                        </a:lnSpc>
                      </a:pPr>
                      <a:r>
                        <a:rPr b="0" lang="de-DE" sz="1200" spc="-1" strike="noStrike">
                          <a:solidFill>
                            <a:srgbClr val="000000"/>
                          </a:solidFill>
                          <a:latin typeface="DejaVu Sans"/>
                          <a:ea typeface="DejaVu Sans"/>
                        </a:rPr>
                        <a:t>Protected against splashing water</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289800">
                <a:tc>
                  <a:txBody>
                    <a:bodyPr anchor="t">
                      <a:noAutofit/>
                    </a:bodyPr>
                    <a:p>
                      <a:pPr>
                        <a:lnSpc>
                          <a:spcPct val="100000"/>
                        </a:lnSpc>
                      </a:pPr>
                      <a:r>
                        <a:rPr b="0" lang="de-DE" sz="1200" spc="-1" strike="noStrike">
                          <a:solidFill>
                            <a:srgbClr val="000000"/>
                          </a:solidFill>
                          <a:latin typeface="DejaVu Sans"/>
                          <a:ea typeface="DejaVu Sans"/>
                        </a:rPr>
                        <a:t>5</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nSpc>
                          <a:spcPct val="100000"/>
                        </a:lnSpc>
                      </a:pPr>
                      <a:r>
                        <a:rPr b="0" lang="de-DE" sz="1200" spc="-1" strike="noStrike">
                          <a:solidFill>
                            <a:srgbClr val="000000"/>
                          </a:solidFill>
                          <a:latin typeface="DejaVu Sans"/>
                          <a:ea typeface="DejaVu Sans"/>
                        </a:rPr>
                        <a:t>Protected against water jets</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270360">
                <a:tc>
                  <a:txBody>
                    <a:bodyPr anchor="t">
                      <a:noAutofit/>
                    </a:bodyPr>
                    <a:p>
                      <a:pPr>
                        <a:lnSpc>
                          <a:spcPct val="100000"/>
                        </a:lnSpc>
                      </a:pPr>
                      <a:r>
                        <a:rPr b="0" lang="de-DE" sz="1200" spc="-1" strike="noStrike">
                          <a:solidFill>
                            <a:srgbClr val="000000"/>
                          </a:solidFill>
                          <a:latin typeface="DejaVu Sans"/>
                          <a:ea typeface="DejaVu Sans"/>
                        </a:rPr>
                        <a:t>6</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nSpc>
                          <a:spcPct val="100000"/>
                        </a:lnSpc>
                      </a:pPr>
                      <a:r>
                        <a:rPr b="0" lang="de-DE" sz="1200" spc="-1" strike="noStrike">
                          <a:solidFill>
                            <a:srgbClr val="000000"/>
                          </a:solidFill>
                          <a:latin typeface="DejaVu Sans"/>
                          <a:ea typeface="DejaVu Sans"/>
                        </a:rPr>
                        <a:t>Protected against heavy waves</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r h="270360">
                <a:tc>
                  <a:txBody>
                    <a:bodyPr anchor="t">
                      <a:noAutofit/>
                    </a:bodyPr>
                    <a:p>
                      <a:pPr>
                        <a:lnSpc>
                          <a:spcPct val="100000"/>
                        </a:lnSpc>
                      </a:pPr>
                      <a:r>
                        <a:rPr b="0" lang="de-DE" sz="1200" spc="-1" strike="noStrike">
                          <a:solidFill>
                            <a:srgbClr val="000000"/>
                          </a:solidFill>
                          <a:latin typeface="DejaVu Sans"/>
                          <a:ea typeface="DejaVu Sans"/>
                        </a:rPr>
                        <a:t>7</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c>
                  <a:txBody>
                    <a:bodyPr anchor="t">
                      <a:noAutofit/>
                    </a:bodyPr>
                    <a:p>
                      <a:pPr>
                        <a:lnSpc>
                          <a:spcPct val="100000"/>
                        </a:lnSpc>
                        <a:tabLst>
                          <a:tab algn="l" pos="0"/>
                        </a:tabLst>
                      </a:pPr>
                      <a:r>
                        <a:rPr b="0" lang="de-DE" sz="1200" spc="-1" strike="noStrike">
                          <a:solidFill>
                            <a:srgbClr val="000000"/>
                          </a:solidFill>
                          <a:latin typeface="DejaVu Sans"/>
                          <a:ea typeface="DejaVu Sans"/>
                        </a:rPr>
                        <a:t>Protected against the effects of immersion</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e9ecf3"/>
                    </a:solidFill>
                  </a:tcPr>
                </a:tc>
              </a:tr>
              <a:tr h="282240">
                <a:tc>
                  <a:txBody>
                    <a:bodyPr anchor="t">
                      <a:noAutofit/>
                    </a:bodyPr>
                    <a:p>
                      <a:pPr>
                        <a:lnSpc>
                          <a:spcPct val="100000"/>
                        </a:lnSpc>
                      </a:pPr>
                      <a:r>
                        <a:rPr b="0" lang="de-DE" sz="1200" spc="-1" strike="noStrike">
                          <a:solidFill>
                            <a:srgbClr val="000000"/>
                          </a:solidFill>
                          <a:latin typeface="DejaVu Sans"/>
                          <a:ea typeface="DejaVu Sans"/>
                        </a:rPr>
                        <a:t>8</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c>
                  <a:txBody>
                    <a:bodyPr anchor="t">
                      <a:noAutofit/>
                    </a:bodyPr>
                    <a:p>
                      <a:pPr>
                        <a:lnSpc>
                          <a:spcPct val="100000"/>
                        </a:lnSpc>
                        <a:tabLst>
                          <a:tab algn="l" pos="0"/>
                        </a:tabLst>
                      </a:pPr>
                      <a:r>
                        <a:rPr b="0" lang="de-DE" sz="1200" spc="-1" strike="noStrike">
                          <a:solidFill>
                            <a:srgbClr val="000000"/>
                          </a:solidFill>
                          <a:latin typeface="DejaVu Sans"/>
                          <a:ea typeface="DejaVu Sans"/>
                        </a:rPr>
                        <a:t>Protected against submersion</a:t>
                      </a:r>
                      <a:endParaRPr b="0" lang="en-US" sz="1200" spc="-1" strike="noStrike">
                        <a:solidFill>
                          <a:srgbClr val="000000"/>
                        </a:solidFill>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rgbClr val="d0d8e7"/>
                    </a:solidFill>
                  </a:tcPr>
                </a:tc>
              </a:tr>
            </a:tbl>
          </a:graphicData>
        </a:graphic>
      </p:graphicFrame>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 name="CustomShape 15"/>
          <p:cNvSpPr/>
          <p:nvPr/>
        </p:nvSpPr>
        <p:spPr>
          <a:xfrm>
            <a:off x="527400" y="1412640"/>
            <a:ext cx="10341000" cy="112752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72" name="CustomShape 16"/>
          <p:cNvSpPr/>
          <p:nvPr/>
        </p:nvSpPr>
        <p:spPr>
          <a:xfrm>
            <a:off x="527400" y="2852640"/>
            <a:ext cx="10341000" cy="2348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3: Lifecycle Assessment (LCA)</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Dr. Arne Bochem (Göttingen)</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Anant Sujatanagarjuna (Clausthal)</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Shohreh Kia (Clausthal)</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Exercise E03</a:t>
            </a:r>
            <a:endParaRPr b="0" lang="en-US" sz="3000" spc="-1" strike="noStrike">
              <a:solidFill>
                <a:srgbClr val="000000"/>
              </a:solidFill>
              <a:latin typeface="Arial"/>
            </a:endParaRPr>
          </a:p>
        </p:txBody>
      </p:sp>
      <p:sp>
        <p:nvSpPr>
          <p:cNvPr id="282"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E04 – IoT Sensing</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84"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43440" indent="-339480">
              <a:lnSpc>
                <a:spcPct val="100000"/>
              </a:lnSpc>
              <a:spcBef>
                <a:spcPts val="360"/>
              </a:spcBef>
              <a:buClr>
                <a:srgbClr val="008c4f"/>
              </a:buClr>
              <a:buSzPct val="115000"/>
              <a:buFont typeface="Arial"/>
              <a:buAutoNum type="arabicParenR"/>
            </a:pPr>
            <a:r>
              <a:rPr b="0" lang="en-US" sz="1800" spc="-1" strike="noStrike">
                <a:solidFill>
                  <a:srgbClr val="000000"/>
                </a:solidFill>
                <a:latin typeface="DejaVu Sans"/>
                <a:ea typeface="DejaVu Sans"/>
              </a:rPr>
              <a:t>Imagine a smart electric vehicle (EV) charging station that is connected to a solar panel. The goal of the smart charging station is to serve as many EVs with as much solar energy as possible. To do so, the smart charging station is interested in weather information (e.g., temperature, precipitation, cloudiness) from different sources in different locations. Bad (rainy, cloudy) indicates a lower output from the solar panel and thus less energy to charge EVs. However, lots of sun and a blue sky increase the solar panel output which allows the smart charging station to sell more energy.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286" name="CustomShape 2"/>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Further Resources</a:t>
            </a:r>
            <a:endParaRPr b="0" lang="en-US" sz="2400" spc="-1" strike="noStrike">
              <a:solidFill>
                <a:srgbClr val="000000"/>
              </a:solidFill>
              <a:latin typeface="Arial"/>
            </a:endParaRPr>
          </a:p>
        </p:txBody>
      </p:sp>
      <p:sp>
        <p:nvSpPr>
          <p:cNvPr id="288" name="CustomShape 2"/>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Dimitrios Serpanos und Marilyn Claire Wolf. Internet-of-Things (IoT) Systems Architectures, Algorithms, Methodologies (2018).</a:t>
            </a: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Perry Lea. Internet of Things for Architects: Architecting IoT solutions by implementing sensors, communication infrastructure, edge computing, analytics, and security (2018).</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A Data-Driven Smart Circular Economy Framework </a:t>
            </a:r>
            <a:endParaRPr b="0" lang="en-US" sz="2400" spc="-1" strike="noStrike">
              <a:solidFill>
                <a:srgbClr val="000000"/>
              </a:solidFill>
              <a:latin typeface="Arial"/>
            </a:endParaRPr>
          </a:p>
        </p:txBody>
      </p:sp>
      <p:sp>
        <p:nvSpPr>
          <p:cNvPr id="74" name="CustomShape 2"/>
          <p:cNvSpPr/>
          <p:nvPr/>
        </p:nvSpPr>
        <p:spPr>
          <a:xfrm>
            <a:off x="263520" y="6411600"/>
            <a:ext cx="724140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Kristoffersen et al. (2020) – </a:t>
            </a:r>
            <a:r>
              <a:rPr b="0" lang="en-US" sz="900" spc="-1" strike="noStrike">
                <a:solidFill>
                  <a:srgbClr val="a6a6a6"/>
                </a:solidFill>
                <a:latin typeface="Roboto"/>
                <a:ea typeface="Roboto"/>
              </a:rPr>
              <a:t>The smart circular economy: A digital-enabled circular strategies framework for manufacturing companies.</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75" name="" descr=""/>
          <p:cNvPicPr/>
          <p:nvPr/>
        </p:nvPicPr>
        <p:blipFill>
          <a:blip r:embed="rId1"/>
          <a:stretch/>
        </p:blipFill>
        <p:spPr>
          <a:xfrm>
            <a:off x="470880" y="1371600"/>
            <a:ext cx="10950480" cy="479196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Introduction and History</a:t>
            </a:r>
            <a:endParaRPr b="0" lang="en-US" sz="3000" spc="-1" strike="noStrike">
              <a:solidFill>
                <a:srgbClr val="000000"/>
              </a:solidFill>
              <a:latin typeface="Arial"/>
            </a:endParaRPr>
          </a:p>
        </p:txBody>
      </p:sp>
      <p:sp>
        <p:nvSpPr>
          <p:cNvPr id="77"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History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79" name="CustomShape 2"/>
          <p:cNvSpPr/>
          <p:nvPr/>
        </p:nvSpPr>
        <p:spPr>
          <a:xfrm>
            <a:off x="335520" y="1268640"/>
            <a:ext cx="1017720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1982: Beverage dispenser with an Internet connection (Carnegie Mellon University)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fr-FR" sz="1800" spc="-1" strike="noStrike">
                <a:solidFill>
                  <a:srgbClr val="000000"/>
                </a:solidFill>
                <a:latin typeface="DejaVu Sans"/>
                <a:ea typeface="DejaVu Sans"/>
              </a:rPr>
              <a:t>1991: Vision of </a:t>
            </a:r>
            <a:r>
              <a:rPr b="0" i="1" lang="fr-FR" sz="1800" spc="-1" strike="noStrike">
                <a:solidFill>
                  <a:srgbClr val="000000"/>
                </a:solidFill>
                <a:latin typeface="DejaVu Sans"/>
                <a:ea typeface="DejaVu Sans"/>
              </a:rPr>
              <a:t>Ubiquitous Computing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1999: Kevin Ashton → IoT refers to the linking of clearly identifiable physical objects (things) with a virtual representation in an Internet-like structure.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640</TotalTime>
  <Application>LibreOffice/7.6.5.2$Linux_X86_64 LibreOffice_project/60$Build-2</Application>
  <AppVersion>15.0000</AppVersion>
  <Words>2321</Words>
  <Paragraphs>415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2024-04-15T11:31:44Z</dcterms:modified>
  <cp:revision>3387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Breitbild</vt:lpwstr>
  </property>
  <property fmtid="{D5CDD505-2E9C-101B-9397-08002B2CF9AE}" pid="3" name="Slides">
    <vt:i4>55</vt:i4>
  </property>
</Properties>
</file>